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sldIdLst>
    <p:sldId id="262" r:id="rId6"/>
    <p:sldId id="263" r:id="rId7"/>
    <p:sldId id="260" r:id="rId8"/>
    <p:sldId id="261" r:id="rId9"/>
    <p:sldId id="268" r:id="rId10"/>
    <p:sldId id="257" r:id="rId11"/>
    <p:sldId id="258" r:id="rId12"/>
    <p:sldId id="259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3F0BC1-9B9C-24BD-316F-D2E0AA06207C}" v="1167" dt="2024-09-05T13:23:12.6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7">
            <a:extLst>
              <a:ext uri="{FF2B5EF4-FFF2-40B4-BE49-F238E27FC236}">
                <a16:creationId xmlns:a16="http://schemas.microsoft.com/office/drawing/2014/main" id="{0A6CFC2D-E4EB-A042-8698-3778569564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43795"/>
            <a:ext cx="12192000" cy="5552454"/>
          </a:xfrm>
          <a:prstGeom prst="rect">
            <a:avLst/>
          </a:prstGeom>
        </p:spPr>
      </p:pic>
      <p:pic>
        <p:nvPicPr>
          <p:cNvPr id="14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B616CF0A-18C6-F24D-9826-B9D7FECDD8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4131" y="5791411"/>
            <a:ext cx="1939323" cy="604838"/>
          </a:xfrm>
          <a:prstGeom prst="rect">
            <a:avLst/>
          </a:prstGeom>
        </p:spPr>
      </p:pic>
      <p:sp>
        <p:nvSpPr>
          <p:cNvPr id="15" name="Rektangel 11">
            <a:extLst>
              <a:ext uri="{FF2B5EF4-FFF2-40B4-BE49-F238E27FC236}">
                <a16:creationId xmlns:a16="http://schemas.microsoft.com/office/drawing/2014/main" id="{86341C7B-78B4-1C47-9B4A-23CA333830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F99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tittelstil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DD5CB870-FB80-CD4B-8389-D2A26801DA67}"/>
              </a:ext>
            </a:extLst>
          </p:cNvPr>
          <p:cNvSpPr txBox="1">
            <a:spLocks/>
          </p:cNvSpPr>
          <p:nvPr userDrawn="1"/>
        </p:nvSpPr>
        <p:spPr>
          <a:xfrm>
            <a:off x="5350477" y="2831366"/>
            <a:ext cx="5533769" cy="68833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100" b="1" dirty="0"/>
              <a:t>Med blikk for alle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63C9015E-8AA3-C440-9C3C-135E98B1F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5707916"/>
            <a:ext cx="8712399" cy="688335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nb-NO"/>
              <a:t>Klikk for å redigere tittelstil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95599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>
            <a:extLst>
              <a:ext uri="{FF2B5EF4-FFF2-40B4-BE49-F238E27FC236}">
                <a16:creationId xmlns:a16="http://schemas.microsoft.com/office/drawing/2014/main" id="{DD32F6C9-AFD3-8842-88D7-DA2C62E94A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F99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tittelstil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F735E05-294A-5A48-90FD-73F032187C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9517" y="6270701"/>
            <a:ext cx="12551033" cy="1440141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C5662B8-3814-104C-82CB-524D811106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313" y="1099218"/>
            <a:ext cx="4881562" cy="514191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  <a:endParaRPr lang="en-NO"/>
          </a:p>
        </p:txBody>
      </p:sp>
      <p:pic>
        <p:nvPicPr>
          <p:cNvPr id="13" name="Bilde 9" descr="Et bilde som inneholder tegning&#10;&#10;Automatisk generert beskrivelse">
            <a:extLst>
              <a:ext uri="{FF2B5EF4-FFF2-40B4-BE49-F238E27FC236}">
                <a16:creationId xmlns:a16="http://schemas.microsoft.com/office/drawing/2014/main" id="{6B9C784A-417E-744E-8CD2-A3B0C08AD2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8259" y="392729"/>
            <a:ext cx="1520964" cy="474360"/>
          </a:xfrm>
          <a:prstGeom prst="rect">
            <a:avLst/>
          </a:prstGeom>
        </p:spPr>
      </p:pic>
      <p:sp>
        <p:nvSpPr>
          <p:cNvPr id="18" name="Tittel 1">
            <a:extLst>
              <a:ext uri="{FF2B5EF4-FFF2-40B4-BE49-F238E27FC236}">
                <a16:creationId xmlns:a16="http://schemas.microsoft.com/office/drawing/2014/main" id="{D36A5A1D-226D-1E4E-9159-D0E3A0FDB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8189" y="1522206"/>
            <a:ext cx="5533769" cy="68833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b-NO" dirty="0"/>
              <a:t>HER KOMMER HEADING</a:t>
            </a:r>
          </a:p>
        </p:txBody>
      </p:sp>
      <p:pic>
        <p:nvPicPr>
          <p:cNvPr id="20" name="Bilde 8">
            <a:extLst>
              <a:ext uri="{FF2B5EF4-FFF2-40B4-BE49-F238E27FC236}">
                <a16:creationId xmlns:a16="http://schemas.microsoft.com/office/drawing/2014/main" id="{1D16E693-6308-2F40-BFD5-3DF6B170DC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9517" y="6270703"/>
            <a:ext cx="12551033" cy="1440141"/>
          </a:xfrm>
          <a:prstGeom prst="rect">
            <a:avLst/>
          </a:prstGeom>
        </p:spPr>
      </p:pic>
      <p:pic>
        <p:nvPicPr>
          <p:cNvPr id="21" name="Bilde 9" descr="Et bilde som inneholder tegning&#10;&#10;Automatisk generert beskrivelse">
            <a:extLst>
              <a:ext uri="{FF2B5EF4-FFF2-40B4-BE49-F238E27FC236}">
                <a16:creationId xmlns:a16="http://schemas.microsoft.com/office/drawing/2014/main" id="{4BE4B4E6-FE24-DC45-8A18-F68C8A1888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8259" y="392729"/>
            <a:ext cx="1520964" cy="474360"/>
          </a:xfrm>
          <a:prstGeom prst="rect">
            <a:avLst/>
          </a:prstGeom>
        </p:spPr>
      </p:pic>
      <p:pic>
        <p:nvPicPr>
          <p:cNvPr id="23" name="Bilde 15" descr="Et bilde som inneholder brevhode, blyant&#10;&#10;Automatisk generert beskrivelse">
            <a:extLst>
              <a:ext uri="{FF2B5EF4-FFF2-40B4-BE49-F238E27FC236}">
                <a16:creationId xmlns:a16="http://schemas.microsoft.com/office/drawing/2014/main" id="{11D2AFEA-2E2F-3F46-9FDB-CD11901C3F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2878" y="4674756"/>
            <a:ext cx="3564231" cy="2595914"/>
          </a:xfrm>
          <a:prstGeom prst="rect">
            <a:avLst/>
          </a:prstGeom>
        </p:spPr>
      </p:pic>
      <p:sp>
        <p:nvSpPr>
          <p:cNvPr id="24" name="Plassholder for tekst 3">
            <a:extLst>
              <a:ext uri="{FF2B5EF4-FFF2-40B4-BE49-F238E27FC236}">
                <a16:creationId xmlns:a16="http://schemas.microsoft.com/office/drawing/2014/main" id="{79F67BA3-B983-1C47-8236-AAA1392B46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18188" y="2461278"/>
            <a:ext cx="3932237" cy="2874518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00" baseline="0">
                <a:latin typeface="Calibri" panose="020F050202020403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257175" marR="0" lvl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dirty="0"/>
              <a:t>Her kommer tekst</a:t>
            </a:r>
          </a:p>
          <a:p>
            <a:pPr marL="257175" lvl="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Her kommer tekst</a:t>
            </a:r>
          </a:p>
          <a:p>
            <a:pPr marL="257175" marR="0" lvl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dirty="0"/>
              <a:t>Her kommer tekst</a:t>
            </a:r>
          </a:p>
          <a:p>
            <a:pPr marL="257175" marR="0" lvl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dirty="0"/>
              <a:t>Her kommer tekst</a:t>
            </a:r>
          </a:p>
        </p:txBody>
      </p:sp>
    </p:spTree>
    <p:extLst>
      <p:ext uri="{BB962C8B-B14F-4D97-AF65-F5344CB8AC3E}">
        <p14:creationId xmlns:p14="http://schemas.microsoft.com/office/powerpoint/2010/main" val="2781211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6">
            <a:extLst>
              <a:ext uri="{FF2B5EF4-FFF2-40B4-BE49-F238E27FC236}">
                <a16:creationId xmlns:a16="http://schemas.microsoft.com/office/drawing/2014/main" id="{45E9EE93-6964-4846-BA3D-C318C428F2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9517" y="6270703"/>
            <a:ext cx="12551033" cy="1440141"/>
          </a:xfrm>
          <a:prstGeom prst="rect">
            <a:avLst/>
          </a:prstGeom>
        </p:spPr>
      </p:pic>
      <p:sp>
        <p:nvSpPr>
          <p:cNvPr id="13" name="Rektangel 11">
            <a:extLst>
              <a:ext uri="{FF2B5EF4-FFF2-40B4-BE49-F238E27FC236}">
                <a16:creationId xmlns:a16="http://schemas.microsoft.com/office/drawing/2014/main" id="{91A8E206-7C53-CE49-BA41-D7AFCCEE17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F99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tittelstil</a:t>
            </a:r>
          </a:p>
        </p:txBody>
      </p:sp>
      <p:pic>
        <p:nvPicPr>
          <p:cNvPr id="14" name="Bilde 16">
            <a:extLst>
              <a:ext uri="{FF2B5EF4-FFF2-40B4-BE49-F238E27FC236}">
                <a16:creationId xmlns:a16="http://schemas.microsoft.com/office/drawing/2014/main" id="{A5B80F6E-B28F-B24C-AFB4-C0039ABA01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9517" y="6270701"/>
            <a:ext cx="12551033" cy="1440141"/>
          </a:xfrm>
          <a:prstGeom prst="rect">
            <a:avLst/>
          </a:prstGeom>
        </p:spPr>
      </p:pic>
      <p:pic>
        <p:nvPicPr>
          <p:cNvPr id="12" name="Bilde 12" descr="Et bilde som inneholder tegning&#10;&#10;Automatisk generert beskrivelse">
            <a:extLst>
              <a:ext uri="{FF2B5EF4-FFF2-40B4-BE49-F238E27FC236}">
                <a16:creationId xmlns:a16="http://schemas.microsoft.com/office/drawing/2014/main" id="{C25D54B3-30FC-834A-AABA-4DE462683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8259" y="392729"/>
            <a:ext cx="1520964" cy="474360"/>
          </a:xfrm>
          <a:prstGeom prst="rect">
            <a:avLst/>
          </a:prstGeom>
        </p:spPr>
      </p:pic>
      <p:pic>
        <p:nvPicPr>
          <p:cNvPr id="19" name="Bilde 17" descr="Et bilde som inneholder brevhode, blyant&#10;&#10;Automatisk generert beskrivelse">
            <a:extLst>
              <a:ext uri="{FF2B5EF4-FFF2-40B4-BE49-F238E27FC236}">
                <a16:creationId xmlns:a16="http://schemas.microsoft.com/office/drawing/2014/main" id="{01BDC04A-D1CC-FF4E-B0E4-1091BBDA2B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2878" y="4674756"/>
            <a:ext cx="3564231" cy="2595914"/>
          </a:xfrm>
          <a:prstGeom prst="rect">
            <a:avLst/>
          </a:prstGeom>
        </p:spPr>
      </p:pic>
      <p:sp>
        <p:nvSpPr>
          <p:cNvPr id="20" name="Tittel 1">
            <a:extLst>
              <a:ext uri="{FF2B5EF4-FFF2-40B4-BE49-F238E27FC236}">
                <a16:creationId xmlns:a16="http://schemas.microsoft.com/office/drawing/2014/main" id="{4A048F35-EF7F-AD42-9D8A-3EBBD7390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9224" y="1522206"/>
            <a:ext cx="5533769" cy="68833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b-NO" dirty="0"/>
              <a:t>HER KOMMER HEADING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4CFDF336-833D-BD4E-92A0-BCCF1F05E76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989222" y="2476426"/>
            <a:ext cx="5533769" cy="2394264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aseline="0">
                <a:latin typeface="Calibri" panose="020F050202020403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Tekst kan settes inn her. Et par linjer med tekst er passe eller du kan sette inn punkter</a:t>
            </a:r>
          </a:p>
          <a:p>
            <a:pPr lvl="0"/>
            <a:endParaRPr lang="nb-NO" sz="1200" dirty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Tekst kan settes inn her. Et par linjer med tekst er passe eller du kan sette inn punkter</a:t>
            </a:r>
          </a:p>
        </p:txBody>
      </p:sp>
    </p:spTree>
    <p:extLst>
      <p:ext uri="{BB962C8B-B14F-4D97-AF65-F5344CB8AC3E}">
        <p14:creationId xmlns:p14="http://schemas.microsoft.com/office/powerpoint/2010/main" val="244478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9">
            <a:extLst>
              <a:ext uri="{FF2B5EF4-FFF2-40B4-BE49-F238E27FC236}">
                <a16:creationId xmlns:a16="http://schemas.microsoft.com/office/drawing/2014/main" id="{D6769516-98C0-0845-AB9A-78E1299B14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00B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tittelstil</a:t>
            </a:r>
          </a:p>
        </p:txBody>
      </p:sp>
      <p:pic>
        <p:nvPicPr>
          <p:cNvPr id="32" name="Bilde 16" descr="Et bilde som inneholder kvinne, lys&#10;&#10;Automatisk generert beskrivelse">
            <a:extLst>
              <a:ext uri="{FF2B5EF4-FFF2-40B4-BE49-F238E27FC236}">
                <a16:creationId xmlns:a16="http://schemas.microsoft.com/office/drawing/2014/main" id="{9C04B4BF-0B63-D441-BBC1-061E93D440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9823" y="6267549"/>
            <a:ext cx="12554464" cy="1440141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83AED7A-BBBC-1E40-80BF-7969256B44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313" y="1112427"/>
            <a:ext cx="4881562" cy="514191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  <a:endParaRPr lang="en-NO"/>
          </a:p>
        </p:txBody>
      </p:sp>
      <p:pic>
        <p:nvPicPr>
          <p:cNvPr id="29" name="Bilde 18">
            <a:extLst>
              <a:ext uri="{FF2B5EF4-FFF2-40B4-BE49-F238E27FC236}">
                <a16:creationId xmlns:a16="http://schemas.microsoft.com/office/drawing/2014/main" id="{23AB5888-082C-C94F-8A2B-7A70ACDE13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43966" y="4661912"/>
            <a:ext cx="3470159" cy="2649938"/>
          </a:xfrm>
          <a:prstGeom prst="rect">
            <a:avLst/>
          </a:prstGeom>
        </p:spPr>
      </p:pic>
      <p:pic>
        <p:nvPicPr>
          <p:cNvPr id="3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9B27ABE6-E95B-A845-8514-F94AF789EC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8259" y="392729"/>
            <a:ext cx="1520964" cy="474360"/>
          </a:xfrm>
          <a:prstGeom prst="rect">
            <a:avLst/>
          </a:prstGeom>
        </p:spPr>
      </p:pic>
      <p:sp>
        <p:nvSpPr>
          <p:cNvPr id="33" name="Tittel 1">
            <a:extLst>
              <a:ext uri="{FF2B5EF4-FFF2-40B4-BE49-F238E27FC236}">
                <a16:creationId xmlns:a16="http://schemas.microsoft.com/office/drawing/2014/main" id="{BA9D8F5F-CE7B-4A48-943E-7CD2518EC8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8189" y="1522206"/>
            <a:ext cx="5533769" cy="68833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b-NO" dirty="0"/>
              <a:t>HER KOMMER HEADING</a:t>
            </a:r>
          </a:p>
        </p:txBody>
      </p:sp>
      <p:sp>
        <p:nvSpPr>
          <p:cNvPr id="34" name="Plassholder for tekst 3">
            <a:extLst>
              <a:ext uri="{FF2B5EF4-FFF2-40B4-BE49-F238E27FC236}">
                <a16:creationId xmlns:a16="http://schemas.microsoft.com/office/drawing/2014/main" id="{D617E5EE-D2C9-8B48-99E0-7F034308E74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18188" y="2461278"/>
            <a:ext cx="3932237" cy="2874518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00" baseline="0">
                <a:latin typeface="Calibri" panose="020F050202020403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257175" marR="0" lvl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dirty="0"/>
              <a:t>Her kommer tekst</a:t>
            </a:r>
          </a:p>
          <a:p>
            <a:pPr marL="257175" lvl="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Her kommer tekst</a:t>
            </a:r>
          </a:p>
          <a:p>
            <a:pPr marL="257175" marR="0" lvl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dirty="0"/>
              <a:t>Her kommer tekst</a:t>
            </a:r>
          </a:p>
          <a:p>
            <a:pPr marL="257175" marR="0" lvl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dirty="0"/>
              <a:t>Her kommer tekst</a:t>
            </a:r>
          </a:p>
        </p:txBody>
      </p:sp>
    </p:spTree>
    <p:extLst>
      <p:ext uri="{BB962C8B-B14F-4D97-AF65-F5344CB8AC3E}">
        <p14:creationId xmlns:p14="http://schemas.microsoft.com/office/powerpoint/2010/main" val="4015435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e 11">
            <a:extLst>
              <a:ext uri="{FF2B5EF4-FFF2-40B4-BE49-F238E27FC236}">
                <a16:creationId xmlns:a16="http://schemas.microsoft.com/office/drawing/2014/main" id="{5350BB63-DF93-D64B-9D5F-0B857401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6071" y="6272025"/>
            <a:ext cx="12562507" cy="1441824"/>
          </a:xfrm>
          <a:prstGeom prst="rect">
            <a:avLst/>
          </a:prstGeom>
        </p:spPr>
      </p:pic>
      <p:sp>
        <p:nvSpPr>
          <p:cNvPr id="21" name="Rektangel 9">
            <a:extLst>
              <a:ext uri="{FF2B5EF4-FFF2-40B4-BE49-F238E27FC236}">
                <a16:creationId xmlns:a16="http://schemas.microsoft.com/office/drawing/2014/main" id="{F0EB9045-416B-2147-85AF-B29EA9839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63CA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350" dirty="0"/>
              <a:t>tittelstil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83AED7A-BBBC-1E40-80BF-7969256B44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313" y="1112427"/>
            <a:ext cx="4881562" cy="514191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  <a:endParaRPr lang="en-NO"/>
          </a:p>
        </p:txBody>
      </p:sp>
      <p:pic>
        <p:nvPicPr>
          <p:cNvPr id="18" name="Bilde 14" descr="Et bilde som inneholder tekst&#10;&#10;Automatisk generert beskrivelse">
            <a:extLst>
              <a:ext uri="{FF2B5EF4-FFF2-40B4-BE49-F238E27FC236}">
                <a16:creationId xmlns:a16="http://schemas.microsoft.com/office/drawing/2014/main" id="{29366774-893F-1145-9BFD-3F26CDE050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49319" y="4655700"/>
            <a:ext cx="3499189" cy="2672108"/>
          </a:xfrm>
          <a:prstGeom prst="rect">
            <a:avLst/>
          </a:prstGeom>
        </p:spPr>
      </p:pic>
      <p:pic>
        <p:nvPicPr>
          <p:cNvPr id="19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966C1639-1BFD-CC48-9F3C-5880DB5F74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8259" y="392729"/>
            <a:ext cx="1520964" cy="474360"/>
          </a:xfrm>
          <a:prstGeom prst="rect">
            <a:avLst/>
          </a:prstGeom>
        </p:spPr>
      </p:pic>
      <p:sp>
        <p:nvSpPr>
          <p:cNvPr id="23" name="Tittel 1">
            <a:extLst>
              <a:ext uri="{FF2B5EF4-FFF2-40B4-BE49-F238E27FC236}">
                <a16:creationId xmlns:a16="http://schemas.microsoft.com/office/drawing/2014/main" id="{46613944-C384-C34F-83A8-71C68F0B4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8189" y="1522206"/>
            <a:ext cx="5533769" cy="68833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b-NO" dirty="0"/>
              <a:t>HER KOMMER HEADING</a:t>
            </a:r>
          </a:p>
        </p:txBody>
      </p:sp>
      <p:sp>
        <p:nvSpPr>
          <p:cNvPr id="24" name="Plassholder for tekst 3">
            <a:extLst>
              <a:ext uri="{FF2B5EF4-FFF2-40B4-BE49-F238E27FC236}">
                <a16:creationId xmlns:a16="http://schemas.microsoft.com/office/drawing/2014/main" id="{8E11A25B-C291-6345-9241-CF0F9A4CE40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18188" y="2461278"/>
            <a:ext cx="3932237" cy="2874518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00" baseline="0">
                <a:latin typeface="Calibri" panose="020F050202020403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257175" marR="0" lvl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dirty="0"/>
              <a:t>Her kommer tekst</a:t>
            </a:r>
          </a:p>
          <a:p>
            <a:pPr marL="257175" lvl="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Her kommer tekst</a:t>
            </a:r>
          </a:p>
          <a:p>
            <a:pPr marL="257175" marR="0" lvl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dirty="0"/>
              <a:t>Her kommer tekst</a:t>
            </a:r>
          </a:p>
          <a:p>
            <a:pPr marL="257175" marR="0" lvl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dirty="0"/>
              <a:t>Her kommer tekst</a:t>
            </a:r>
          </a:p>
        </p:txBody>
      </p:sp>
    </p:spTree>
    <p:extLst>
      <p:ext uri="{BB962C8B-B14F-4D97-AF65-F5344CB8AC3E}">
        <p14:creationId xmlns:p14="http://schemas.microsoft.com/office/powerpoint/2010/main" val="2019880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Et bilde som inneholder mat&#10;&#10;Automatisk generert beskrivelse">
            <a:extLst>
              <a:ext uri="{FF2B5EF4-FFF2-40B4-BE49-F238E27FC236}">
                <a16:creationId xmlns:a16="http://schemas.microsoft.com/office/drawing/2014/main" id="{697756DC-E386-D242-AA2C-F2CDCA2205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9488" y="6266533"/>
            <a:ext cx="12530824" cy="1440141"/>
          </a:xfrm>
          <a:prstGeom prst="rect">
            <a:avLst/>
          </a:prstGeom>
        </p:spPr>
      </p:pic>
      <p:sp>
        <p:nvSpPr>
          <p:cNvPr id="11" name="Rektangel 7">
            <a:extLst>
              <a:ext uri="{FF2B5EF4-FFF2-40B4-BE49-F238E27FC236}">
                <a16:creationId xmlns:a16="http://schemas.microsoft.com/office/drawing/2014/main" id="{3E45000E-3491-A347-818E-C9FE8834D0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5C61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350" dirty="0"/>
              <a:t>tittelstil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83AED7A-BBBC-1E40-80BF-7969256B44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313" y="1112427"/>
            <a:ext cx="4881562" cy="514191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  <a:endParaRPr lang="en-NO"/>
          </a:p>
        </p:txBody>
      </p:sp>
      <p:pic>
        <p:nvPicPr>
          <p:cNvPr id="9" name="Bilde 9" descr="Et bilde som inneholder fly&#10;&#10;Automatisk generert beskrivelse">
            <a:extLst>
              <a:ext uri="{FF2B5EF4-FFF2-40B4-BE49-F238E27FC236}">
                <a16:creationId xmlns:a16="http://schemas.microsoft.com/office/drawing/2014/main" id="{E2098672-A036-E44E-9A83-6B813BF499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43966" y="4655702"/>
            <a:ext cx="3518452" cy="2686817"/>
          </a:xfrm>
          <a:prstGeom prst="rect">
            <a:avLst/>
          </a:prstGeom>
        </p:spPr>
      </p:pic>
      <p:pic>
        <p:nvPicPr>
          <p:cNvPr id="14" name="Bilde 12" descr="Et bilde som inneholder tegning&#10;&#10;Automatisk generert beskrivelse">
            <a:extLst>
              <a:ext uri="{FF2B5EF4-FFF2-40B4-BE49-F238E27FC236}">
                <a16:creationId xmlns:a16="http://schemas.microsoft.com/office/drawing/2014/main" id="{5822B4C6-A610-1D4D-90B2-2D57593FEF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8259" y="392729"/>
            <a:ext cx="1520964" cy="474360"/>
          </a:xfrm>
          <a:prstGeom prst="rect">
            <a:avLst/>
          </a:prstGeom>
        </p:spPr>
      </p:pic>
      <p:sp>
        <p:nvSpPr>
          <p:cNvPr id="15" name="Tittel 1">
            <a:extLst>
              <a:ext uri="{FF2B5EF4-FFF2-40B4-BE49-F238E27FC236}">
                <a16:creationId xmlns:a16="http://schemas.microsoft.com/office/drawing/2014/main" id="{A1EB0274-623F-D545-846C-B955EF5C54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8189" y="1522206"/>
            <a:ext cx="5533769" cy="68833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b-NO" dirty="0"/>
              <a:t>HER KOMMER HEADING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42AC124A-1585-BD48-97AD-10962A51E0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18188" y="2461278"/>
            <a:ext cx="3932237" cy="2874518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00" baseline="0">
                <a:latin typeface="Calibri" panose="020F050202020403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257175" marR="0" lvl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dirty="0"/>
              <a:t>Her kommer tekst</a:t>
            </a:r>
          </a:p>
          <a:p>
            <a:pPr marL="257175" lvl="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Her kommer tekst</a:t>
            </a:r>
          </a:p>
          <a:p>
            <a:pPr marL="257175" marR="0" lvl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dirty="0"/>
              <a:t>Her kommer tekst</a:t>
            </a:r>
          </a:p>
          <a:p>
            <a:pPr marL="257175" marR="0" lvl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dirty="0"/>
              <a:t>Her kommer tekst</a:t>
            </a:r>
          </a:p>
        </p:txBody>
      </p:sp>
    </p:spTree>
    <p:extLst>
      <p:ext uri="{BB962C8B-B14F-4D97-AF65-F5344CB8AC3E}">
        <p14:creationId xmlns:p14="http://schemas.microsoft.com/office/powerpoint/2010/main" val="102689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3" descr="Et bilde som inneholder bord, klokke&#10;&#10;Automatisk generert beskrivelse">
            <a:extLst>
              <a:ext uri="{FF2B5EF4-FFF2-40B4-BE49-F238E27FC236}">
                <a16:creationId xmlns:a16="http://schemas.microsoft.com/office/drawing/2014/main" id="{8F217FA8-424F-5940-A3FB-A27FD867CE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369"/>
          <a:stretch/>
        </p:blipFill>
        <p:spPr>
          <a:xfrm>
            <a:off x="-288757" y="128336"/>
            <a:ext cx="12480758" cy="5994439"/>
          </a:xfrm>
          <a:prstGeom prst="rect">
            <a:avLst/>
          </a:prstGeom>
        </p:spPr>
      </p:pic>
      <p:pic>
        <p:nvPicPr>
          <p:cNvPr id="8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411E5C37-214F-EC4D-9791-318C296E8A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4131" y="5791411"/>
            <a:ext cx="1939323" cy="604838"/>
          </a:xfrm>
          <a:prstGeom prst="rect">
            <a:avLst/>
          </a:prstGeom>
        </p:spPr>
      </p:pic>
      <p:sp>
        <p:nvSpPr>
          <p:cNvPr id="9" name="Rektangel 11">
            <a:extLst>
              <a:ext uri="{FF2B5EF4-FFF2-40B4-BE49-F238E27FC236}">
                <a16:creationId xmlns:a16="http://schemas.microsoft.com/office/drawing/2014/main" id="{4D4822D6-B503-4E47-9549-E3EE7CB153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ED5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tittelstil</a:t>
            </a:r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B46D26ED-21B7-344D-936E-0EE9B2620039}"/>
              </a:ext>
            </a:extLst>
          </p:cNvPr>
          <p:cNvSpPr txBox="1">
            <a:spLocks/>
          </p:cNvSpPr>
          <p:nvPr userDrawn="1"/>
        </p:nvSpPr>
        <p:spPr>
          <a:xfrm>
            <a:off x="5350477" y="2831366"/>
            <a:ext cx="5533769" cy="68833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100" b="1" dirty="0"/>
              <a:t>Med blikk for alle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7D369AC6-F0F6-C840-BD21-42576ACCF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5707913"/>
            <a:ext cx="8731060" cy="688336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nb-NO"/>
              <a:t>Klikk for å redigere tittelstil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732312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7">
            <a:extLst>
              <a:ext uri="{FF2B5EF4-FFF2-40B4-BE49-F238E27FC236}">
                <a16:creationId xmlns:a16="http://schemas.microsoft.com/office/drawing/2014/main" id="{6EA17C01-F98E-4940-BBB8-D98A910F28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ED5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350" dirty="0"/>
              <a:t>tittelstil</a:t>
            </a:r>
          </a:p>
        </p:txBody>
      </p:sp>
      <p:pic>
        <p:nvPicPr>
          <p:cNvPr id="19" name="Bilde 13">
            <a:extLst>
              <a:ext uri="{FF2B5EF4-FFF2-40B4-BE49-F238E27FC236}">
                <a16:creationId xmlns:a16="http://schemas.microsoft.com/office/drawing/2014/main" id="{0D8AE2DE-5E16-4F40-8472-71596B6AF5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286" y="6272868"/>
            <a:ext cx="12533519" cy="1440141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83AED7A-BBBC-1E40-80BF-7969256B44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313" y="1112427"/>
            <a:ext cx="4881562" cy="514191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  <a:endParaRPr lang="en-NO"/>
          </a:p>
        </p:txBody>
      </p:sp>
      <p:pic>
        <p:nvPicPr>
          <p:cNvPr id="10" name="Bilde 12">
            <a:extLst>
              <a:ext uri="{FF2B5EF4-FFF2-40B4-BE49-F238E27FC236}">
                <a16:creationId xmlns:a16="http://schemas.microsoft.com/office/drawing/2014/main" id="{F5AAB96D-B0BD-A349-B7DD-C4558815C5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43966" y="4655702"/>
            <a:ext cx="3494503" cy="2668529"/>
          </a:xfrm>
          <a:prstGeom prst="rect">
            <a:avLst/>
          </a:prstGeom>
        </p:spPr>
      </p:pic>
      <p:pic>
        <p:nvPicPr>
          <p:cNvPr id="17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C1C1DDF-4825-654F-9201-06B6606639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8259" y="392729"/>
            <a:ext cx="1520964" cy="474360"/>
          </a:xfrm>
          <a:prstGeom prst="rect">
            <a:avLst/>
          </a:prstGeom>
        </p:spPr>
      </p:pic>
      <p:sp>
        <p:nvSpPr>
          <p:cNvPr id="22" name="Tittel 1">
            <a:extLst>
              <a:ext uri="{FF2B5EF4-FFF2-40B4-BE49-F238E27FC236}">
                <a16:creationId xmlns:a16="http://schemas.microsoft.com/office/drawing/2014/main" id="{4776027D-5D0D-C64E-BBF7-966D9EB65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8189" y="1522206"/>
            <a:ext cx="5533769" cy="68833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b-NO" dirty="0"/>
              <a:t>HER KOMMER HEADING</a:t>
            </a:r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186E978A-A2E7-7440-9A07-0D99410D712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18188" y="2461278"/>
            <a:ext cx="3932237" cy="2874518"/>
          </a:xfrm>
        </p:spPr>
        <p:txBody>
          <a:bodyPr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00" baseline="0">
                <a:latin typeface="Calibri" panose="020F050202020403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257175" marR="0" lvl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dirty="0"/>
              <a:t>Her kommer tekst</a:t>
            </a:r>
          </a:p>
          <a:p>
            <a:pPr marL="257175" lvl="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Her kommer tekst</a:t>
            </a:r>
          </a:p>
          <a:p>
            <a:pPr marL="257175" marR="0" lvl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dirty="0"/>
              <a:t>Her kommer tekst</a:t>
            </a:r>
          </a:p>
          <a:p>
            <a:pPr marL="257175" marR="0" lvl="0" indent="-257175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dirty="0"/>
              <a:t>Her kommer tekst</a:t>
            </a:r>
          </a:p>
        </p:txBody>
      </p:sp>
    </p:spTree>
    <p:extLst>
      <p:ext uri="{BB962C8B-B14F-4D97-AF65-F5344CB8AC3E}">
        <p14:creationId xmlns:p14="http://schemas.microsoft.com/office/powerpoint/2010/main" val="2913179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30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6">
            <a:extLst>
              <a:ext uri="{FF2B5EF4-FFF2-40B4-BE49-F238E27FC236}">
                <a16:creationId xmlns:a16="http://schemas.microsoft.com/office/drawing/2014/main" id="{4DAA4BF3-278C-1648-9492-F2228A965D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F99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tittelstil</a:t>
            </a:r>
          </a:p>
        </p:txBody>
      </p:sp>
      <p:pic>
        <p:nvPicPr>
          <p:cNvPr id="15" name="Bilde 8">
            <a:extLst>
              <a:ext uri="{FF2B5EF4-FFF2-40B4-BE49-F238E27FC236}">
                <a16:creationId xmlns:a16="http://schemas.microsoft.com/office/drawing/2014/main" id="{CC7FB25A-78F4-D040-B7E2-A498684895C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79517" y="6270701"/>
            <a:ext cx="12551033" cy="1440141"/>
          </a:xfrm>
          <a:prstGeom prst="rect">
            <a:avLst/>
          </a:prstGeom>
        </p:spPr>
      </p:pic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C1E17732-7757-DE42-B926-07321CCBA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NO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3EB1A4A-936A-7C46-906F-270CEB4DE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05298"/>
            <a:ext cx="10515600" cy="4371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 dirty="0"/>
          </a:p>
        </p:txBody>
      </p:sp>
      <p:pic>
        <p:nvPicPr>
          <p:cNvPr id="7" name="Bilde 15" descr="Et bilde som inneholder brevhode, blyant&#10;&#10;Automatisk generert beskrivelse">
            <a:extLst>
              <a:ext uri="{FF2B5EF4-FFF2-40B4-BE49-F238E27FC236}">
                <a16:creationId xmlns:a16="http://schemas.microsoft.com/office/drawing/2014/main" id="{7B58F5C4-DC0B-DE47-A958-6D419FF14F1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072878" y="4674756"/>
            <a:ext cx="3564231" cy="259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4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67" r:id="rId5"/>
    <p:sldLayoutId id="2147483668" r:id="rId6"/>
    <p:sldLayoutId id="2147483651" r:id="rId7"/>
    <p:sldLayoutId id="2147483669" r:id="rId8"/>
    <p:sldLayoutId id="214748366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view.officeapps.live.com/op/view.aspx?src=https%3A%2F%2Fwww.minskole.no%2FDynamicContent%2F%2FDocuments%2F983-kleppelunden-0de28a55-60d2-4407-83c0-0b0817ac38cb.docx&amp;wdOrigin=BROWSELINK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dir.no/utdanningslopet/sfo/stottemateriell-til-rammeplanen-for-sfo/film-rammeplan-for-sfo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skole.no/DynamicContent/Documents/983-kleppelunden-505-Kleppelunden-SFO-kvalitetsplan-f%c3%b8res-25e018a2-5093.pdf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2360DCE5-B9C7-1B4C-242C-1B835EF2D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a typeface="Calibri Light"/>
                <a:cs typeface="Calibri Light"/>
              </a:rPr>
              <a:t>Velkommen til foreldremøte SFO 05.09.2024</a:t>
            </a:r>
          </a:p>
        </p:txBody>
      </p:sp>
    </p:spTree>
    <p:extLst>
      <p:ext uri="{BB962C8B-B14F-4D97-AF65-F5344CB8AC3E}">
        <p14:creationId xmlns:p14="http://schemas.microsoft.com/office/powerpoint/2010/main" val="558794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8F6CDD-F659-D7AA-D3F4-0816F1349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702" y="1290293"/>
            <a:ext cx="5533769" cy="710422"/>
          </a:xfrm>
        </p:spPr>
        <p:txBody>
          <a:bodyPr>
            <a:normAutofit/>
          </a:bodyPr>
          <a:lstStyle/>
          <a:p>
            <a:r>
              <a:rPr lang="nb-NO" sz="3200" dirty="0">
                <a:ea typeface="Calibri Light"/>
                <a:cs typeface="Calibri Light"/>
              </a:rPr>
              <a:t>Trygt og </a:t>
            </a:r>
            <a:r>
              <a:rPr lang="nb-NO" sz="3200" err="1">
                <a:ea typeface="Calibri Light"/>
                <a:cs typeface="Calibri Light"/>
              </a:rPr>
              <a:t>inkluderande</a:t>
            </a:r>
            <a:r>
              <a:rPr lang="nb-NO" sz="3200" dirty="0">
                <a:ea typeface="Calibri Light"/>
                <a:cs typeface="Calibri Light"/>
              </a:rPr>
              <a:t> </a:t>
            </a:r>
            <a:r>
              <a:rPr lang="nb-NO" sz="3200" err="1">
                <a:ea typeface="Calibri Light"/>
                <a:cs typeface="Calibri Light"/>
              </a:rPr>
              <a:t>skulemiljø</a:t>
            </a:r>
            <a:endParaRPr lang="nb-NO" sz="3200">
              <a:ea typeface="Calibri Light"/>
              <a:cs typeface="Calibri Light"/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DBDA82E-F2DE-6394-50D9-2E59DBC30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10700" y="2354949"/>
            <a:ext cx="5533769" cy="24715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>
                <a:ea typeface="Calibri"/>
                <a:cs typeface="Calibri"/>
                <a:hlinkClick r:id="rId2"/>
              </a:rPr>
              <a:t>983-kleppelunden-0de28a55-60d2-4407-83c0-0b0817ac38cb.docx (live.com)</a:t>
            </a:r>
          </a:p>
          <a:p>
            <a:endParaRPr lang="nb-NO" dirty="0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nb-NO" sz="2000" dirty="0">
                <a:latin typeface="Calibri"/>
                <a:ea typeface="Calibri"/>
                <a:cs typeface="Calibri"/>
              </a:rPr>
              <a:t>Særs viktig å kjenne til spesielt </a:t>
            </a:r>
            <a:r>
              <a:rPr lang="nb-NO" sz="2000" dirty="0" err="1">
                <a:latin typeface="Calibri"/>
                <a:ea typeface="Calibri"/>
                <a:cs typeface="Calibri"/>
              </a:rPr>
              <a:t>desse</a:t>
            </a:r>
            <a:r>
              <a:rPr lang="nb-NO" sz="2000" dirty="0">
                <a:latin typeface="Calibri"/>
                <a:ea typeface="Calibri"/>
                <a:cs typeface="Calibri"/>
              </a:rPr>
              <a:t> punkta</a:t>
            </a:r>
          </a:p>
          <a:p>
            <a:pPr marL="285750" indent="-285750">
              <a:buFont typeface="Calibri"/>
              <a:buChar char="-"/>
            </a:pPr>
            <a:r>
              <a:rPr lang="nb-NO" sz="2000" dirty="0">
                <a:latin typeface="Calibri"/>
                <a:ea typeface="Calibri"/>
                <a:cs typeface="Calibri"/>
              </a:rPr>
              <a:t>2.3: Samarbeid skule – heim</a:t>
            </a:r>
            <a:endParaRPr lang="nb-NO" sz="2000" dirty="0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nb-NO" sz="2000" dirty="0">
                <a:latin typeface="Calibri"/>
                <a:ea typeface="Calibri"/>
                <a:cs typeface="Calibri"/>
              </a:rPr>
              <a:t>Respekt og språkbruk</a:t>
            </a:r>
          </a:p>
          <a:p>
            <a:pPr marL="285750" indent="-285750">
              <a:buFont typeface="Calibri"/>
              <a:buChar char="-"/>
            </a:pPr>
            <a:r>
              <a:rPr lang="nb-NO" sz="2000" dirty="0">
                <a:latin typeface="Calibri"/>
                <a:ea typeface="Calibri"/>
                <a:cs typeface="Calibri"/>
              </a:rPr>
              <a:t>4.3: Ordensreglement i Klepp</a:t>
            </a:r>
            <a:endParaRPr lang="nb-NO" sz="2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8532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0197C5-6119-75FF-5B1B-DA0424CB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224" y="484120"/>
            <a:ext cx="5533769" cy="699378"/>
          </a:xfrm>
        </p:spPr>
        <p:txBody>
          <a:bodyPr>
            <a:normAutofit/>
          </a:bodyPr>
          <a:lstStyle/>
          <a:p>
            <a:r>
              <a:rPr lang="nb-NO" sz="2800" dirty="0">
                <a:ea typeface="Calibri Light"/>
                <a:cs typeface="Calibri Light"/>
              </a:rPr>
              <a:t>September</a:t>
            </a:r>
            <a:endParaRPr lang="nb-NO" sz="280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B6532A5-4863-6E2C-4C05-BA7A390CB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65048" y="1184340"/>
            <a:ext cx="1569159" cy="64939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b-NO" dirty="0">
                <a:latin typeface="Calibri"/>
                <a:ea typeface="Calibri"/>
                <a:cs typeface="Calibri"/>
              </a:rPr>
              <a:t>Relasjon</a:t>
            </a:r>
          </a:p>
          <a:p>
            <a:r>
              <a:rPr lang="nb-NO" dirty="0">
                <a:latin typeface="Calibri"/>
                <a:ea typeface="Calibri"/>
                <a:cs typeface="Calibri"/>
              </a:rPr>
              <a:t>Vennskap</a:t>
            </a:r>
            <a:endParaRPr lang="nb-NO" dirty="0">
              <a:ea typeface="Calibri"/>
              <a:cs typeface="Calibri"/>
            </a:endParaRPr>
          </a:p>
          <a:p>
            <a:r>
              <a:rPr lang="nb-NO" dirty="0">
                <a:latin typeface="Calibri"/>
                <a:ea typeface="Calibri"/>
                <a:cs typeface="Calibri"/>
              </a:rPr>
              <a:t>Respekt</a:t>
            </a:r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2BEF3254-2ED8-9E38-7706-C7522BFE8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578816"/>
              </p:ext>
            </p:extLst>
          </p:nvPr>
        </p:nvGraphicFramePr>
        <p:xfrm>
          <a:off x="1269999" y="1446695"/>
          <a:ext cx="7777535" cy="5059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55507">
                  <a:extLst>
                    <a:ext uri="{9D8B030D-6E8A-4147-A177-3AD203B41FA5}">
                      <a16:colId xmlns:a16="http://schemas.microsoft.com/office/drawing/2014/main" val="1316728415"/>
                    </a:ext>
                  </a:extLst>
                </a:gridCol>
                <a:gridCol w="1555507">
                  <a:extLst>
                    <a:ext uri="{9D8B030D-6E8A-4147-A177-3AD203B41FA5}">
                      <a16:colId xmlns:a16="http://schemas.microsoft.com/office/drawing/2014/main" val="1686261021"/>
                    </a:ext>
                  </a:extLst>
                </a:gridCol>
                <a:gridCol w="1555507">
                  <a:extLst>
                    <a:ext uri="{9D8B030D-6E8A-4147-A177-3AD203B41FA5}">
                      <a16:colId xmlns:a16="http://schemas.microsoft.com/office/drawing/2014/main" val="3339647519"/>
                    </a:ext>
                  </a:extLst>
                </a:gridCol>
                <a:gridCol w="1555507">
                  <a:extLst>
                    <a:ext uri="{9D8B030D-6E8A-4147-A177-3AD203B41FA5}">
                      <a16:colId xmlns:a16="http://schemas.microsoft.com/office/drawing/2014/main" val="2202144859"/>
                    </a:ext>
                  </a:extLst>
                </a:gridCol>
                <a:gridCol w="1555507">
                  <a:extLst>
                    <a:ext uri="{9D8B030D-6E8A-4147-A177-3AD203B41FA5}">
                      <a16:colId xmlns:a16="http://schemas.microsoft.com/office/drawing/2014/main" val="3294195851"/>
                    </a:ext>
                  </a:extLst>
                </a:gridCol>
              </a:tblGrid>
              <a:tr h="193773">
                <a:tc>
                  <a:txBody>
                    <a:bodyPr/>
                    <a:lstStyle/>
                    <a:p>
                      <a:pPr algn="l" rtl="0" fontAlgn="base"/>
                      <a:r>
                        <a:rPr lang="nb-NO" sz="1200" b="1" i="0" dirty="0" err="1">
                          <a:effectLst/>
                          <a:latin typeface="Aptos"/>
                        </a:rPr>
                        <a:t>Måndag</a:t>
                      </a:r>
                      <a:r>
                        <a:rPr lang="nb-NO" sz="12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b-NO" sz="1200" b="1" i="0" dirty="0" err="1">
                          <a:effectLst/>
                          <a:latin typeface="Aptos"/>
                        </a:rPr>
                        <a:t>Tysdag</a:t>
                      </a:r>
                      <a:r>
                        <a:rPr lang="nb-NO" sz="12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b-NO" sz="1200" b="1" i="0" dirty="0">
                          <a:effectLst/>
                          <a:latin typeface="Aptos"/>
                        </a:rPr>
                        <a:t>Onsdag</a:t>
                      </a:r>
                      <a:r>
                        <a:rPr lang="nb-NO" sz="12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b-NO" sz="1200" b="1" i="0" dirty="0">
                          <a:effectLst/>
                          <a:latin typeface="Aptos"/>
                        </a:rPr>
                        <a:t>Torsdag</a:t>
                      </a:r>
                      <a:r>
                        <a:rPr lang="nb-NO" sz="12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b-NO" sz="1200" b="1" i="0" dirty="0">
                          <a:effectLst/>
                          <a:latin typeface="Aptos"/>
                        </a:rPr>
                        <a:t>Fredag</a:t>
                      </a:r>
                      <a:r>
                        <a:rPr lang="nb-NO" sz="12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813289"/>
                  </a:ext>
                </a:extLst>
              </a:tr>
              <a:tr h="750872"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2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Inne/ute leik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3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 err="1">
                          <a:effectLst/>
                          <a:latin typeface="Aptos"/>
                        </a:rPr>
                        <a:t>Uteleik</a:t>
                      </a:r>
                      <a:r>
                        <a:rPr lang="nb-NO" sz="1000" b="1" i="0" dirty="0">
                          <a:effectLst/>
                          <a:latin typeface="Aptos"/>
                        </a:rPr>
                        <a:t> base 1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Stasjoner base 2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Innebandy base 3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4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Inne/ute leik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5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Tur base 3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Innebandy base 2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Stasjoner base 1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6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 err="1">
                          <a:effectLst/>
                          <a:latin typeface="Aptos"/>
                        </a:rPr>
                        <a:t>Uteleik</a:t>
                      </a:r>
                      <a:r>
                        <a:rPr lang="nb-NO" sz="1000" b="1" i="0" dirty="0">
                          <a:effectLst/>
                          <a:latin typeface="Aptos"/>
                        </a:rPr>
                        <a:t> 2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Gym/</a:t>
                      </a:r>
                      <a:r>
                        <a:rPr lang="nb-NO" sz="1000" b="1" i="0" dirty="0" err="1">
                          <a:effectLst/>
                          <a:latin typeface="Aptos"/>
                        </a:rPr>
                        <a:t>biliotek</a:t>
                      </a:r>
                      <a:r>
                        <a:rPr lang="nb-NO" sz="1000" b="1" i="0" dirty="0">
                          <a:effectLst/>
                          <a:latin typeface="Aptos"/>
                        </a:rPr>
                        <a:t> base 1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Stasjoner base 3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218495"/>
                  </a:ext>
                </a:extLst>
              </a:tr>
              <a:tr h="750872"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9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Inne/ute leik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10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Innebandy base 1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Koding base 3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Stasjoner base 2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11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Inne/ute leik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12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Tur base 3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Gym base 2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Stasjoner base 1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13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 err="1">
                          <a:effectLst/>
                          <a:latin typeface="Aptos"/>
                        </a:rPr>
                        <a:t>Uteleik</a:t>
                      </a:r>
                      <a:r>
                        <a:rPr lang="nb-NO" sz="1000" b="1" i="0" dirty="0">
                          <a:effectLst/>
                          <a:latin typeface="Aptos"/>
                        </a:rPr>
                        <a:t> 2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Gym base 1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Stasjoner base 3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975945"/>
                  </a:ext>
                </a:extLst>
              </a:tr>
              <a:tr h="726651"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16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Inne/ute leik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17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 err="1">
                          <a:effectLst/>
                          <a:latin typeface="Aptos"/>
                        </a:rPr>
                        <a:t>Uteleik</a:t>
                      </a:r>
                      <a:r>
                        <a:rPr lang="nb-NO" sz="1000" b="1" i="0" dirty="0">
                          <a:effectLst/>
                          <a:latin typeface="Aptos"/>
                        </a:rPr>
                        <a:t> base 1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Gym/</a:t>
                      </a:r>
                      <a:r>
                        <a:rPr lang="nb-NO" sz="1000" b="1" i="0" dirty="0" err="1">
                          <a:effectLst/>
                          <a:latin typeface="Aptos"/>
                        </a:rPr>
                        <a:t>biliotek</a:t>
                      </a:r>
                      <a:r>
                        <a:rPr lang="nb-NO" sz="1000" b="1" i="0" dirty="0">
                          <a:effectLst/>
                          <a:latin typeface="Aptos"/>
                        </a:rPr>
                        <a:t> base 3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Stasjoner base 2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18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Inne/ute leik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19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Tur base 3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Gym/</a:t>
                      </a:r>
                      <a:r>
                        <a:rPr lang="nb-NO" sz="1000" b="1" i="0" dirty="0" err="1">
                          <a:effectLst/>
                          <a:latin typeface="Aptos"/>
                        </a:rPr>
                        <a:t>biliotek</a:t>
                      </a:r>
                      <a:r>
                        <a:rPr lang="nb-NO" sz="1000" b="1" i="0" dirty="0">
                          <a:effectLst/>
                          <a:latin typeface="Aptos"/>
                        </a:rPr>
                        <a:t>  base 2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Stasjoner base 1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20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 err="1">
                          <a:effectLst/>
                          <a:latin typeface="Aptos"/>
                        </a:rPr>
                        <a:t>Uteleik</a:t>
                      </a:r>
                      <a:r>
                        <a:rPr lang="nb-NO" sz="1000" b="1" i="0" dirty="0">
                          <a:effectLst/>
                          <a:latin typeface="Aptos"/>
                        </a:rPr>
                        <a:t> 2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Gym/</a:t>
                      </a:r>
                      <a:r>
                        <a:rPr lang="nb-NO" sz="1000" b="1" i="0" dirty="0" err="1">
                          <a:effectLst/>
                          <a:latin typeface="Aptos"/>
                        </a:rPr>
                        <a:t>biliotek</a:t>
                      </a:r>
                      <a:r>
                        <a:rPr lang="nb-NO" sz="1000" b="1" i="0" dirty="0">
                          <a:effectLst/>
                          <a:latin typeface="Aptos"/>
                        </a:rPr>
                        <a:t> base 1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Stasjoner base 3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101262"/>
                  </a:ext>
                </a:extLst>
              </a:tr>
              <a:tr h="726651"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23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Inne/ute leik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24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 err="1">
                          <a:effectLst/>
                          <a:latin typeface="Aptos"/>
                        </a:rPr>
                        <a:t>Uteleik</a:t>
                      </a:r>
                      <a:r>
                        <a:rPr lang="nb-NO" sz="1000" b="1" i="0" dirty="0">
                          <a:effectLst/>
                          <a:latin typeface="Aptos"/>
                        </a:rPr>
                        <a:t> base 1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Koding base 3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Stasjoner base 2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25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Inne/ute leik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26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Tur base 3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Gym base 2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Stasjoner base 1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27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Ha med dag!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KINO Amfiet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5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34787"/>
                  </a:ext>
                </a:extLst>
              </a:tr>
              <a:tr h="726651"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30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r>
                        <a:rPr lang="nb-NO" sz="1000" b="1" i="0" dirty="0">
                          <a:effectLst/>
                          <a:latin typeface="Aptos"/>
                        </a:rPr>
                        <a:t>Inne/ute leik</a:t>
                      </a:r>
                      <a:r>
                        <a:rPr lang="nb-NO" sz="1000" b="0" i="0" dirty="0">
                          <a:effectLst/>
                          <a:latin typeface="Aptos"/>
                        </a:rPr>
                        <a:t> </a:t>
                      </a:r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endParaRPr lang="nb-NO" b="0" i="0" dirty="0">
                        <a:effectLst/>
                        <a:latin typeface="Aptos"/>
                      </a:endParaRPr>
                    </a:p>
                    <a:p>
                      <a:pPr algn="l" rtl="0" fontAlgn="base"/>
                      <a:endParaRPr lang="nb-NO" b="0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nb-NO" sz="1000" b="1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nb-NO" sz="1000" b="1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nb-NO" sz="1000" b="1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nb-NO" sz="1000" b="1" i="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2343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2165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074649-3D40-136D-602D-95EBDCFDC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224" y="1522206"/>
            <a:ext cx="7422203" cy="68833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 sz="3200" b="1" dirty="0">
                <a:ea typeface="Calibri Light"/>
                <a:cs typeface="Calibri Light"/>
              </a:rPr>
              <a:t>Me skal bli beste </a:t>
            </a:r>
            <a:r>
              <a:rPr lang="nb-NO" sz="3200" b="1" err="1">
                <a:ea typeface="Calibri Light"/>
                <a:cs typeface="Calibri Light"/>
              </a:rPr>
              <a:t>sfo</a:t>
            </a:r>
            <a:r>
              <a:rPr lang="nb-NO" sz="3200" b="1" dirty="0">
                <a:ea typeface="Calibri Light"/>
                <a:cs typeface="Calibri Light"/>
              </a:rPr>
              <a:t> i Klepp </a:t>
            </a:r>
            <a:r>
              <a:rPr lang="nb-NO" sz="3200" b="1" err="1">
                <a:ea typeface="Calibri Light"/>
                <a:cs typeface="Calibri Light"/>
              </a:rPr>
              <a:t>innan</a:t>
            </a:r>
            <a:r>
              <a:rPr lang="nb-NO" sz="3200" b="1" dirty="0">
                <a:ea typeface="Calibri Light"/>
                <a:cs typeface="Calibri Light"/>
              </a:rPr>
              <a:t> 2028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05119AA-4A8D-23E2-4F4F-46BD1149A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9222" y="2476426"/>
            <a:ext cx="6395160" cy="28470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nb-NO" sz="2400" dirty="0">
                <a:latin typeface="Calibri"/>
                <a:ea typeface="Calibri"/>
                <a:cs typeface="Calibri"/>
              </a:rPr>
              <a:t>Derfor treng </a:t>
            </a:r>
            <a:r>
              <a:rPr lang="nb-NO" sz="2400" dirty="0" err="1">
                <a:latin typeface="Calibri"/>
                <a:ea typeface="Calibri"/>
                <a:cs typeface="Calibri"/>
              </a:rPr>
              <a:t>me</a:t>
            </a:r>
            <a:r>
              <a:rPr lang="nb-NO" sz="2400" dirty="0">
                <a:latin typeface="Calibri"/>
                <a:ea typeface="Calibri"/>
                <a:cs typeface="Calibri"/>
              </a:rPr>
              <a:t> </a:t>
            </a:r>
            <a:r>
              <a:rPr lang="nb-NO" sz="2400" dirty="0" err="1">
                <a:latin typeface="Calibri"/>
                <a:ea typeface="Calibri"/>
                <a:cs typeface="Calibri"/>
              </a:rPr>
              <a:t>eit</a:t>
            </a:r>
            <a:r>
              <a:rPr lang="nb-NO" sz="2400" dirty="0">
                <a:latin typeface="Calibri"/>
                <a:ea typeface="Calibri"/>
                <a:cs typeface="Calibri"/>
              </a:rPr>
              <a:t> tett samarbeid med dokke</a:t>
            </a:r>
            <a:endParaRPr lang="nb-NO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 sz="2400" dirty="0">
                <a:latin typeface="Calibri"/>
                <a:ea typeface="Calibri"/>
                <a:cs typeface="Calibri"/>
              </a:rPr>
              <a:t>Ris og ros </a:t>
            </a:r>
            <a:endParaRPr lang="nb-NO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nb-NO" sz="2400" dirty="0">
                <a:latin typeface="Calibri"/>
                <a:ea typeface="Calibri"/>
                <a:cs typeface="Calibri"/>
              </a:rPr>
              <a:t>Framsnakk </a:t>
            </a:r>
            <a:r>
              <a:rPr lang="nb-NO" sz="2400" dirty="0" err="1">
                <a:latin typeface="Calibri"/>
                <a:ea typeface="Calibri"/>
                <a:cs typeface="Calibri"/>
              </a:rPr>
              <a:t>skulen</a:t>
            </a:r>
            <a:r>
              <a:rPr lang="nb-NO" sz="2400" dirty="0">
                <a:latin typeface="Calibri"/>
                <a:ea typeface="Calibri"/>
                <a:cs typeface="Calibri"/>
              </a:rPr>
              <a:t>/</a:t>
            </a:r>
            <a:r>
              <a:rPr lang="nb-NO" sz="2400" dirty="0" err="1">
                <a:latin typeface="Calibri"/>
                <a:ea typeface="Calibri"/>
                <a:cs typeface="Calibri"/>
              </a:rPr>
              <a:t>sfo</a:t>
            </a:r>
            <a:r>
              <a:rPr lang="nb-NO" sz="2400" dirty="0">
                <a:latin typeface="Calibri"/>
                <a:ea typeface="Calibri"/>
                <a:cs typeface="Calibri"/>
              </a:rPr>
              <a:t>-en vår. </a:t>
            </a:r>
            <a:endParaRPr lang="nb-NO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 sz="2400" dirty="0">
                <a:latin typeface="Calibri"/>
                <a:ea typeface="Calibri"/>
                <a:cs typeface="Calibri"/>
              </a:rPr>
              <a:t>Ta kontakt så </a:t>
            </a:r>
            <a:r>
              <a:rPr lang="nb-NO" sz="2400" dirty="0" err="1">
                <a:latin typeface="Calibri"/>
                <a:ea typeface="Calibri"/>
                <a:cs typeface="Calibri"/>
              </a:rPr>
              <a:t>tidleg</a:t>
            </a:r>
            <a:r>
              <a:rPr lang="nb-NO" sz="2400" dirty="0">
                <a:latin typeface="Calibri"/>
                <a:ea typeface="Calibri"/>
                <a:cs typeface="Calibri"/>
              </a:rPr>
              <a:t> som </a:t>
            </a:r>
            <a:r>
              <a:rPr lang="nb-NO" sz="2400" dirty="0" err="1">
                <a:latin typeface="Calibri"/>
                <a:ea typeface="Calibri"/>
                <a:cs typeface="Calibri"/>
              </a:rPr>
              <a:t>mogleg</a:t>
            </a:r>
            <a:endParaRPr lang="nb-NO" sz="240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 sz="2400" dirty="0">
                <a:latin typeface="Calibri"/>
                <a:ea typeface="Calibri"/>
                <a:cs typeface="Calibri"/>
              </a:rPr>
              <a:t>Osv...</a:t>
            </a:r>
            <a:endParaRPr lang="nb-NO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 sz="2400" dirty="0">
                <a:latin typeface="Calibri"/>
                <a:ea typeface="Calibri"/>
                <a:cs typeface="Calibri"/>
              </a:rPr>
              <a:t>SFO-telefon er 934 70 218</a:t>
            </a:r>
            <a:endParaRPr lang="nb-NO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 sz="2400" dirty="0">
                <a:latin typeface="Calibri"/>
                <a:ea typeface="Calibri"/>
                <a:cs typeface="Calibri"/>
              </a:rPr>
              <a:t>SFO-</a:t>
            </a:r>
            <a:r>
              <a:rPr lang="nb-NO" sz="2400" dirty="0" err="1">
                <a:latin typeface="Calibri"/>
                <a:ea typeface="Calibri"/>
                <a:cs typeface="Calibri"/>
              </a:rPr>
              <a:t>leiar</a:t>
            </a:r>
            <a:r>
              <a:rPr lang="nb-NO" sz="2400" dirty="0">
                <a:latin typeface="Calibri"/>
                <a:ea typeface="Calibri"/>
                <a:cs typeface="Calibri"/>
              </a:rPr>
              <a:t> er 980 25 392</a:t>
            </a:r>
            <a:endParaRPr lang="nb-NO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b-NO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7716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Fargerike popsicles på is">
            <a:extLst>
              <a:ext uri="{FF2B5EF4-FFF2-40B4-BE49-F238E27FC236}">
                <a16:creationId xmlns:a16="http://schemas.microsoft.com/office/drawing/2014/main" id="{C79F421D-5019-27DA-8B5B-D1DC6AA5EA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354" r="18354"/>
          <a:stretch/>
        </p:blipFill>
        <p:spPr/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42CAFE97-138E-B727-0C96-30B9192E5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a typeface="Calibri Light"/>
                <a:cs typeface="Calibri Light"/>
              </a:rPr>
              <a:t>Ansatte i SFO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504FD62-281F-6227-A958-89BC819C0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5492" y="2317713"/>
            <a:ext cx="4219367" cy="287451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b-NO" sz="1800" dirty="0">
                <a:latin typeface="Calibri"/>
                <a:ea typeface="Calibri"/>
                <a:cs typeface="Calibri"/>
              </a:rPr>
              <a:t>Base 1: Ingrid, Janne, Trine og Christopher</a:t>
            </a:r>
          </a:p>
          <a:p>
            <a:r>
              <a:rPr lang="nb-NO" sz="1800" dirty="0">
                <a:latin typeface="Calibri"/>
                <a:ea typeface="Calibri"/>
                <a:cs typeface="Calibri"/>
              </a:rPr>
              <a:t>Base 2: Mariann, Kjersti, Anette, (Kenneth) og </a:t>
            </a:r>
            <a:r>
              <a:rPr lang="nb-NO" sz="1800" err="1">
                <a:latin typeface="Calibri"/>
                <a:ea typeface="Calibri"/>
                <a:cs typeface="Calibri"/>
              </a:rPr>
              <a:t>Meile</a:t>
            </a:r>
            <a:r>
              <a:rPr lang="nb-NO" sz="1800" dirty="0">
                <a:latin typeface="Calibri"/>
                <a:ea typeface="Calibri"/>
                <a:cs typeface="Calibri"/>
              </a:rPr>
              <a:t> </a:t>
            </a:r>
            <a:endParaRPr lang="nb-NO" sz="1800">
              <a:ea typeface="Calibri"/>
              <a:cs typeface="Calibri"/>
            </a:endParaRPr>
          </a:p>
          <a:p>
            <a:r>
              <a:rPr lang="nb-NO" sz="1800" dirty="0">
                <a:latin typeface="Calibri"/>
                <a:ea typeface="Calibri"/>
                <a:cs typeface="Calibri"/>
              </a:rPr>
              <a:t>Base 3: </a:t>
            </a:r>
            <a:r>
              <a:rPr lang="nb-NO" sz="1800" err="1">
                <a:latin typeface="Calibri"/>
                <a:ea typeface="Calibri"/>
                <a:cs typeface="Calibri"/>
              </a:rPr>
              <a:t>Mariet</a:t>
            </a:r>
            <a:r>
              <a:rPr lang="nb-NO" sz="1800" dirty="0">
                <a:latin typeface="Calibri"/>
                <a:ea typeface="Calibri"/>
                <a:cs typeface="Calibri"/>
              </a:rPr>
              <a:t>, </a:t>
            </a:r>
            <a:r>
              <a:rPr lang="nb-NO" sz="1800" err="1">
                <a:latin typeface="Calibri"/>
                <a:ea typeface="Calibri"/>
                <a:cs typeface="Calibri"/>
              </a:rPr>
              <a:t>Jurgita</a:t>
            </a:r>
            <a:r>
              <a:rPr lang="nb-NO" sz="1800" dirty="0">
                <a:latin typeface="Calibri"/>
                <a:ea typeface="Calibri"/>
                <a:cs typeface="Calibri"/>
              </a:rPr>
              <a:t>, Hege, Veronica og Torstein</a:t>
            </a:r>
          </a:p>
          <a:p>
            <a:r>
              <a:rPr lang="nb-NO" sz="1800" err="1">
                <a:latin typeface="Calibri"/>
                <a:ea typeface="Calibri"/>
                <a:cs typeface="Calibri"/>
              </a:rPr>
              <a:t>Sfo-leiar</a:t>
            </a:r>
            <a:r>
              <a:rPr lang="nb-NO" sz="1800" dirty="0">
                <a:latin typeface="Calibri"/>
                <a:ea typeface="Calibri"/>
                <a:cs typeface="Calibri"/>
              </a:rPr>
              <a:t>: Dag-Tellef Risdal (980 25 392)</a:t>
            </a:r>
          </a:p>
        </p:txBody>
      </p:sp>
    </p:spTree>
    <p:extLst>
      <p:ext uri="{BB962C8B-B14F-4D97-AF65-F5344CB8AC3E}">
        <p14:creationId xmlns:p14="http://schemas.microsoft.com/office/powerpoint/2010/main" val="1979367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Ku i beite">
            <a:extLst>
              <a:ext uri="{FF2B5EF4-FFF2-40B4-BE49-F238E27FC236}">
                <a16:creationId xmlns:a16="http://schemas.microsoft.com/office/drawing/2014/main" id="{03F2EE26-16E7-920C-B76A-AA473CD924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926" r="-1" b="18444"/>
          <a:stretch/>
        </p:blipFill>
        <p:spPr>
          <a:xfrm>
            <a:off x="468313" y="1099218"/>
            <a:ext cx="4881562" cy="5141913"/>
          </a:xfrm>
          <a:noFill/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6E10330C-D612-3075-8051-48378F630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189" y="1522206"/>
            <a:ext cx="5533769" cy="688335"/>
          </a:xfrm>
        </p:spPr>
        <p:txBody>
          <a:bodyPr anchor="ctr">
            <a:normAutofit/>
          </a:bodyPr>
          <a:lstStyle/>
          <a:p>
            <a:r>
              <a:rPr lang="nb-NO"/>
              <a:t>Kleppelunden </a:t>
            </a:r>
            <a:r>
              <a:rPr lang="nb-NO" err="1"/>
              <a:t>sfo</a:t>
            </a:r>
            <a:endParaRPr lang="nb-NO" dirty="0" err="1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40370B7-7138-77BE-3A75-27EEC0B12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8188" y="2461278"/>
            <a:ext cx="3932237" cy="348190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nb-NO" sz="1600" dirty="0">
                <a:latin typeface="Calibri"/>
                <a:ea typeface="Calibri"/>
                <a:cs typeface="Calibri"/>
              </a:rPr>
              <a:t>Relasjonsbygging</a:t>
            </a:r>
          </a:p>
          <a:p>
            <a:pPr>
              <a:spcAft>
                <a:spcPts val="600"/>
              </a:spcAft>
            </a:pPr>
            <a:r>
              <a:rPr lang="nb-NO" sz="1600" dirty="0">
                <a:latin typeface="Calibri"/>
                <a:ea typeface="Calibri"/>
                <a:cs typeface="Calibri"/>
              </a:rPr>
              <a:t>Samarbeid</a:t>
            </a:r>
          </a:p>
          <a:p>
            <a:pPr>
              <a:spcAft>
                <a:spcPts val="600"/>
              </a:spcAft>
            </a:pPr>
            <a:r>
              <a:rPr lang="nb-NO" sz="1600" dirty="0">
                <a:latin typeface="Calibri"/>
                <a:ea typeface="Calibri"/>
                <a:cs typeface="Calibri"/>
              </a:rPr>
              <a:t>Vennskap</a:t>
            </a:r>
          </a:p>
          <a:p>
            <a:pPr>
              <a:spcAft>
                <a:spcPts val="600"/>
              </a:spcAft>
            </a:pPr>
            <a:r>
              <a:rPr lang="nb-NO" sz="1600" dirty="0">
                <a:latin typeface="Calibri"/>
                <a:ea typeface="Calibri"/>
                <a:cs typeface="Calibri"/>
              </a:rPr>
              <a:t>Tryggleik</a:t>
            </a:r>
          </a:p>
          <a:p>
            <a:pPr>
              <a:spcAft>
                <a:spcPts val="600"/>
              </a:spcAft>
            </a:pPr>
            <a:r>
              <a:rPr lang="nb-NO" sz="1600" dirty="0">
                <a:latin typeface="Calibri"/>
                <a:ea typeface="Calibri"/>
                <a:cs typeface="Calibri"/>
              </a:rPr>
              <a:t>Aktivitet og bevegelse</a:t>
            </a:r>
          </a:p>
          <a:p>
            <a:pPr>
              <a:spcAft>
                <a:spcPts val="600"/>
              </a:spcAft>
            </a:pPr>
            <a:r>
              <a:rPr lang="nb-NO" sz="1600" dirty="0">
                <a:latin typeface="Calibri"/>
                <a:ea typeface="Calibri"/>
                <a:cs typeface="Calibri"/>
              </a:rPr>
              <a:t>Problemløysing</a:t>
            </a:r>
          </a:p>
          <a:p>
            <a:pPr>
              <a:spcAft>
                <a:spcPts val="600"/>
              </a:spcAft>
            </a:pPr>
            <a:r>
              <a:rPr lang="nb-NO" sz="1600" dirty="0">
                <a:latin typeface="Calibri"/>
                <a:ea typeface="Calibri"/>
                <a:cs typeface="Calibri"/>
              </a:rPr>
              <a:t>Matglede </a:t>
            </a:r>
          </a:p>
          <a:p>
            <a:pPr>
              <a:spcAft>
                <a:spcPts val="600"/>
              </a:spcAft>
            </a:pPr>
            <a:r>
              <a:rPr lang="nb-NO" sz="1600" dirty="0">
                <a:latin typeface="Calibri"/>
                <a:ea typeface="Calibri"/>
                <a:cs typeface="Calibri"/>
              </a:rPr>
              <a:t>Kommunikasjon (</a:t>
            </a:r>
            <a:r>
              <a:rPr lang="nb-NO" sz="1600" dirty="0" err="1">
                <a:latin typeface="Calibri"/>
                <a:ea typeface="Calibri"/>
                <a:cs typeface="Calibri"/>
              </a:rPr>
              <a:t>Oracy</a:t>
            </a:r>
            <a:r>
              <a:rPr lang="nb-NO" sz="1600" dirty="0">
                <a:latin typeface="Calibri"/>
                <a:ea typeface="Calibri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3225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Ny carrots som presenteres i en tre gulv">
            <a:extLst>
              <a:ext uri="{FF2B5EF4-FFF2-40B4-BE49-F238E27FC236}">
                <a16:creationId xmlns:a16="http://schemas.microsoft.com/office/drawing/2014/main" id="{3B82DAEC-01D0-1A4B-4DB4-0B4FB45215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354" r="18354"/>
          <a:stretch/>
        </p:blipFill>
        <p:spPr/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58CC832D-5500-F629-C142-9E6E17C64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a typeface="Calibri Light"/>
                <a:cs typeface="Calibri Light"/>
              </a:rPr>
              <a:t>Rammeplan for SFO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CC3542B-2690-3479-5B38-DEBB32E23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sz="1800" dirty="0">
                <a:latin typeface="Calibri"/>
                <a:ea typeface="Calibri"/>
                <a:cs typeface="Calibri"/>
                <a:hlinkClick r:id="rId3"/>
              </a:rPr>
              <a:t>Film: Hva er rammeplanen for SFO? | udir.no</a:t>
            </a:r>
            <a:r>
              <a:rPr lang="nb-NO" sz="1800" dirty="0">
                <a:latin typeface="Calibri"/>
                <a:ea typeface="Calibri"/>
                <a:cs typeface="Calibri"/>
              </a:rPr>
              <a:t> </a:t>
            </a:r>
          </a:p>
          <a:p>
            <a:r>
              <a:rPr lang="nb-NO" sz="1800" dirty="0">
                <a:latin typeface="Calibri"/>
                <a:ea typeface="Calibri"/>
                <a:cs typeface="Calibri"/>
              </a:rPr>
              <a:t>Leik</a:t>
            </a:r>
          </a:p>
          <a:p>
            <a:r>
              <a:rPr lang="nb-NO" sz="1800" dirty="0">
                <a:latin typeface="Calibri"/>
                <a:ea typeface="Calibri"/>
                <a:cs typeface="Calibri"/>
              </a:rPr>
              <a:t>Kultur</a:t>
            </a:r>
          </a:p>
          <a:p>
            <a:r>
              <a:rPr lang="nb-NO" sz="1800" dirty="0">
                <a:latin typeface="Calibri"/>
                <a:ea typeface="Calibri"/>
                <a:cs typeface="Calibri"/>
              </a:rPr>
              <a:t>Fysisk aktivitet og bevegelsesglede</a:t>
            </a:r>
          </a:p>
          <a:p>
            <a:r>
              <a:rPr lang="nb-NO" sz="1800" dirty="0">
                <a:latin typeface="Calibri"/>
                <a:ea typeface="Calibri"/>
                <a:cs typeface="Calibri"/>
              </a:rPr>
              <a:t>Mat og måltidsglede</a:t>
            </a:r>
            <a:endParaRPr lang="nb-NO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1719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Barn som knuser kake på en annen barnenese">
            <a:extLst>
              <a:ext uri="{FF2B5EF4-FFF2-40B4-BE49-F238E27FC236}">
                <a16:creationId xmlns:a16="http://schemas.microsoft.com/office/drawing/2014/main" id="{DA165053-BC2C-B559-843C-42D75E19B0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965" r="18664" b="-1"/>
          <a:stretch/>
        </p:blipFill>
        <p:spPr>
          <a:xfrm>
            <a:off x="468313" y="1099218"/>
            <a:ext cx="4881562" cy="5141913"/>
          </a:xfrm>
          <a:noFill/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5710A20E-8948-23AC-0A80-44284C97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189" y="1522206"/>
            <a:ext cx="5533769" cy="688335"/>
          </a:xfrm>
        </p:spPr>
        <p:txBody>
          <a:bodyPr anchor="ctr">
            <a:normAutofit/>
          </a:bodyPr>
          <a:lstStyle/>
          <a:p>
            <a:r>
              <a:rPr lang="nb-NO"/>
              <a:t>Kvalitetsplan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12B8EF9-F7B2-56A3-F732-C7C91905F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8188" y="2461278"/>
            <a:ext cx="3932237" cy="287451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nb-NO" sz="1200">
                <a:hlinkClick r:id="rId3"/>
              </a:rPr>
              <a:t>983-kleppelunden-505-Kleppelunden-SFO-kvalitetsplan-føres-25e018a2-5093.pdf (minskole.no)</a:t>
            </a:r>
            <a:r>
              <a:rPr lang="nb-NO" sz="12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97635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FC89522-81FD-4E36-0E14-40F2E11D7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224" y="1522206"/>
            <a:ext cx="5533769" cy="688335"/>
          </a:xfrm>
        </p:spPr>
        <p:txBody>
          <a:bodyPr/>
          <a:lstStyle/>
          <a:p>
            <a:r>
              <a:rPr lang="en-US" b="1" dirty="0" err="1">
                <a:ea typeface="Calibri Light"/>
                <a:cs typeface="Calibri Light"/>
              </a:rPr>
              <a:t>Kommunale</a:t>
            </a:r>
            <a:r>
              <a:rPr lang="en-US" b="1" dirty="0">
                <a:ea typeface="Calibri Light"/>
                <a:cs typeface="Calibri Light"/>
              </a:rPr>
              <a:t> </a:t>
            </a:r>
            <a:r>
              <a:rPr lang="en-US" b="1" dirty="0" err="1">
                <a:ea typeface="Calibri Light"/>
                <a:cs typeface="Calibri Light"/>
              </a:rPr>
              <a:t>retningslinjer</a:t>
            </a:r>
            <a:endParaRPr lang="en-US" b="1">
              <a:ea typeface="Calibri Light"/>
              <a:cs typeface="Calibri Light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F9DC596-EB13-A0D4-B542-1293EA6DB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9222" y="2476426"/>
            <a:ext cx="7504809" cy="2861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>
                <a:latin typeface="Calibri"/>
                <a:ea typeface="Calibri"/>
                <a:cs typeface="Calibri"/>
              </a:rPr>
              <a:t>• Vi </a:t>
            </a:r>
            <a:r>
              <a:rPr lang="en-US" sz="2400" err="1">
                <a:latin typeface="Calibri"/>
                <a:ea typeface="Calibri"/>
                <a:cs typeface="Calibri"/>
              </a:rPr>
              <a:t>ønskjer</a:t>
            </a:r>
            <a:r>
              <a:rPr lang="en-US" sz="2400" dirty="0">
                <a:latin typeface="Calibri"/>
                <a:ea typeface="Calibri"/>
                <a:cs typeface="Calibri"/>
              </a:rPr>
              <a:t> at alle barn </a:t>
            </a:r>
            <a:r>
              <a:rPr lang="en-US" sz="2400" err="1">
                <a:latin typeface="Calibri"/>
                <a:ea typeface="Calibri"/>
                <a:cs typeface="Calibri"/>
              </a:rPr>
              <a:t>har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faste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tider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kvar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dag</a:t>
            </a:r>
            <a:r>
              <a:rPr lang="en-US" sz="2400" dirty="0">
                <a:latin typeface="Calibri"/>
                <a:ea typeface="Calibri"/>
                <a:cs typeface="Calibri"/>
              </a:rPr>
              <a:t>/</a:t>
            </a:r>
            <a:r>
              <a:rPr lang="en-US" sz="2400" err="1">
                <a:latin typeface="Calibri"/>
                <a:ea typeface="Calibri"/>
                <a:cs typeface="Calibri"/>
              </a:rPr>
              <a:t>kvar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veke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og</a:t>
            </a:r>
            <a:r>
              <a:rPr lang="en-US" sz="2400" dirty="0">
                <a:latin typeface="Calibri"/>
                <a:ea typeface="Calibri"/>
                <a:cs typeface="Calibri"/>
              </a:rPr>
              <a:t> at det er </a:t>
            </a:r>
            <a:r>
              <a:rPr lang="en-US" sz="2400" err="1">
                <a:latin typeface="Calibri"/>
                <a:ea typeface="Calibri"/>
                <a:cs typeface="Calibri"/>
              </a:rPr>
              <a:t>minst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mogleg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endringar</a:t>
            </a:r>
            <a:r>
              <a:rPr lang="en-US" sz="2400" dirty="0">
                <a:latin typeface="Calibri"/>
                <a:ea typeface="Calibri"/>
                <a:cs typeface="Calibri"/>
              </a:rPr>
              <a:t>/</a:t>
            </a:r>
            <a:r>
              <a:rPr lang="en-US" sz="2400" err="1">
                <a:latin typeface="Calibri"/>
                <a:ea typeface="Calibri"/>
                <a:cs typeface="Calibri"/>
              </a:rPr>
              <a:t>beskjedar</a:t>
            </a:r>
            <a:r>
              <a:rPr lang="en-US" sz="2400" dirty="0">
                <a:latin typeface="Calibri"/>
                <a:ea typeface="Calibri"/>
                <a:cs typeface="Calibri"/>
              </a:rPr>
              <a:t>. Dette </a:t>
            </a:r>
            <a:r>
              <a:rPr lang="en-US" sz="2400" err="1">
                <a:latin typeface="Calibri"/>
                <a:ea typeface="Calibri"/>
                <a:cs typeface="Calibri"/>
              </a:rPr>
              <a:t>gjeld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ikkje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føresette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som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arbeidar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turnus</a:t>
            </a:r>
            <a:r>
              <a:rPr lang="en-US" sz="2400" dirty="0">
                <a:latin typeface="Calibri"/>
                <a:ea typeface="Calibri"/>
                <a:cs typeface="Calibri"/>
              </a:rPr>
              <a:t>, </a:t>
            </a:r>
            <a:r>
              <a:rPr lang="en-US" sz="2400" err="1">
                <a:latin typeface="Calibri"/>
                <a:ea typeface="Calibri"/>
                <a:cs typeface="Calibri"/>
              </a:rPr>
              <a:t>dei</a:t>
            </a:r>
            <a:r>
              <a:rPr lang="en-US" sz="2400" dirty="0">
                <a:latin typeface="Calibri"/>
                <a:ea typeface="Calibri"/>
                <a:cs typeface="Calibri"/>
              </a:rPr>
              <a:t> er det eigne </a:t>
            </a:r>
            <a:r>
              <a:rPr lang="en-US" sz="2400" err="1">
                <a:latin typeface="Calibri"/>
                <a:ea typeface="Calibri"/>
                <a:cs typeface="Calibri"/>
              </a:rPr>
              <a:t>avtalar</a:t>
            </a:r>
            <a:r>
              <a:rPr lang="en-US" sz="2400" dirty="0">
                <a:latin typeface="Calibri"/>
                <a:ea typeface="Calibri"/>
                <a:cs typeface="Calibri"/>
              </a:rPr>
              <a:t> med. </a:t>
            </a:r>
            <a:endParaRPr lang="nb-NO" sz="2400">
              <a:latin typeface="Calibri"/>
              <a:ea typeface="Calibri"/>
              <a:cs typeface="Calibri"/>
            </a:endParaRP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• Alle barn </a:t>
            </a:r>
            <a:r>
              <a:rPr lang="en-US" sz="2400" err="1">
                <a:latin typeface="Calibri"/>
                <a:ea typeface="Calibri"/>
                <a:cs typeface="Calibri"/>
              </a:rPr>
              <a:t>som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skal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gå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heim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sjølv</a:t>
            </a:r>
            <a:r>
              <a:rPr lang="en-US" sz="2400" dirty="0">
                <a:latin typeface="Calibri"/>
                <a:ea typeface="Calibri"/>
                <a:cs typeface="Calibri"/>
              </a:rPr>
              <a:t>, </a:t>
            </a:r>
            <a:r>
              <a:rPr lang="en-US" sz="2400" err="1">
                <a:latin typeface="Calibri"/>
                <a:ea typeface="Calibri"/>
                <a:cs typeface="Calibri"/>
              </a:rPr>
              <a:t>blir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sendt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heim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heile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eller</a:t>
            </a:r>
            <a:r>
              <a:rPr lang="en-US" sz="2400" dirty="0">
                <a:latin typeface="Calibri"/>
                <a:ea typeface="Calibri"/>
                <a:cs typeface="Calibri"/>
              </a:rPr>
              <a:t> halve </a:t>
            </a:r>
            <a:r>
              <a:rPr lang="en-US" sz="2400" err="1">
                <a:latin typeface="Calibri"/>
                <a:ea typeface="Calibri"/>
                <a:cs typeface="Calibri"/>
              </a:rPr>
              <a:t>timar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endParaRPr lang="nb-NO" sz="2400">
              <a:latin typeface="Calibri"/>
              <a:ea typeface="Calibri"/>
              <a:cs typeface="Calibri"/>
            </a:endParaRP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• For barn </a:t>
            </a:r>
            <a:r>
              <a:rPr lang="en-US" sz="2400" err="1">
                <a:latin typeface="Calibri"/>
                <a:ea typeface="Calibri"/>
                <a:cs typeface="Calibri"/>
              </a:rPr>
              <a:t>som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blir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henta</a:t>
            </a:r>
            <a:r>
              <a:rPr lang="en-US" sz="2400" dirty="0">
                <a:latin typeface="Calibri"/>
                <a:ea typeface="Calibri"/>
                <a:cs typeface="Calibri"/>
              </a:rPr>
              <a:t>, </a:t>
            </a:r>
            <a:r>
              <a:rPr lang="en-US" sz="2400" err="1">
                <a:latin typeface="Calibri"/>
                <a:ea typeface="Calibri"/>
                <a:cs typeface="Calibri"/>
              </a:rPr>
              <a:t>venlegast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ikkje</a:t>
            </a:r>
            <a:r>
              <a:rPr lang="en-US" sz="2400" dirty="0">
                <a:latin typeface="Calibri"/>
                <a:ea typeface="Calibri"/>
                <a:cs typeface="Calibri"/>
              </a:rPr>
              <a:t> ring </a:t>
            </a:r>
            <a:r>
              <a:rPr lang="en-US" sz="2400" err="1">
                <a:latin typeface="Calibri"/>
                <a:ea typeface="Calibri"/>
                <a:cs typeface="Calibri"/>
              </a:rPr>
              <a:t>frå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parkeringsplassen</a:t>
            </a:r>
            <a:r>
              <a:rPr lang="en-US" sz="2400" dirty="0">
                <a:latin typeface="Calibri"/>
                <a:ea typeface="Calibri"/>
                <a:cs typeface="Calibri"/>
              </a:rPr>
              <a:t> for å be om at </a:t>
            </a:r>
            <a:r>
              <a:rPr lang="en-US" sz="2400" err="1">
                <a:latin typeface="Calibri"/>
                <a:ea typeface="Calibri"/>
                <a:cs typeface="Calibri"/>
              </a:rPr>
              <a:t>barnet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skal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sendast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latin typeface="Calibri"/>
                <a:ea typeface="Calibri"/>
                <a:cs typeface="Calibri"/>
              </a:rPr>
              <a:t>ut.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endParaRPr lang="nb-NO" sz="24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9936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58E198-5854-C853-F7CA-E38F5F5E6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224" y="811006"/>
            <a:ext cx="5533769" cy="586735"/>
          </a:xfrm>
        </p:spPr>
        <p:txBody>
          <a:bodyPr/>
          <a:lstStyle/>
          <a:p>
            <a:r>
              <a:rPr lang="en-US" dirty="0" err="1">
                <a:ea typeface="Calibri Light"/>
                <a:cs typeface="Calibri Light"/>
              </a:rPr>
              <a:t>Kommunale</a:t>
            </a:r>
            <a:r>
              <a:rPr lang="en-US" dirty="0">
                <a:ea typeface="Calibri Light"/>
                <a:cs typeface="Calibri Light"/>
              </a:rPr>
              <a:t> </a:t>
            </a:r>
            <a:r>
              <a:rPr lang="en-US" dirty="0" err="1">
                <a:ea typeface="Calibri Light"/>
                <a:cs typeface="Calibri Light"/>
              </a:rPr>
              <a:t>retningslinjer</a:t>
            </a:r>
            <a:endParaRPr lang="nb-NO" dirty="0" err="1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F021134-A31F-8F5A-AD02-4D2AA3959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9222" y="1714426"/>
            <a:ext cx="7636005" cy="433217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b-NO" sz="2400" dirty="0">
                <a:latin typeface="Calibri"/>
                <a:ea typeface="Calibri"/>
                <a:cs typeface="Calibri"/>
              </a:rPr>
              <a:t> • Alle </a:t>
            </a:r>
            <a:r>
              <a:rPr lang="nb-NO" sz="2400" err="1">
                <a:latin typeface="Calibri"/>
                <a:ea typeface="Calibri"/>
                <a:cs typeface="Calibri"/>
              </a:rPr>
              <a:t>påmeldingsfristar</a:t>
            </a:r>
            <a:r>
              <a:rPr lang="nb-NO" sz="2400" dirty="0">
                <a:latin typeface="Calibri"/>
                <a:ea typeface="Calibri"/>
                <a:cs typeface="Calibri"/>
              </a:rPr>
              <a:t> til </a:t>
            </a:r>
            <a:r>
              <a:rPr lang="nb-NO" sz="2400" err="1">
                <a:latin typeface="Calibri"/>
                <a:ea typeface="Calibri"/>
                <a:cs typeface="Calibri"/>
              </a:rPr>
              <a:t>skulen</a:t>
            </a:r>
            <a:r>
              <a:rPr lang="nb-NO" sz="2400" dirty="0">
                <a:latin typeface="Calibri"/>
                <a:ea typeface="Calibri"/>
                <a:cs typeface="Calibri"/>
              </a:rPr>
              <a:t> sine </a:t>
            </a:r>
            <a:r>
              <a:rPr lang="nb-NO" sz="2400" err="1">
                <a:latin typeface="Calibri"/>
                <a:ea typeface="Calibri"/>
                <a:cs typeface="Calibri"/>
              </a:rPr>
              <a:t>feriar</a:t>
            </a:r>
            <a:r>
              <a:rPr lang="nb-NO" sz="2400" dirty="0">
                <a:latin typeface="Calibri"/>
                <a:ea typeface="Calibri"/>
                <a:cs typeface="Calibri"/>
              </a:rPr>
              <a:t> må </a:t>
            </a:r>
            <a:r>
              <a:rPr lang="nb-NO" sz="2400" err="1">
                <a:latin typeface="Calibri"/>
                <a:ea typeface="Calibri"/>
                <a:cs typeface="Calibri"/>
              </a:rPr>
              <a:t>overhaldast</a:t>
            </a:r>
            <a:r>
              <a:rPr lang="nb-NO" sz="2400" dirty="0">
                <a:latin typeface="Calibri"/>
                <a:ea typeface="Calibri"/>
                <a:cs typeface="Calibri"/>
              </a:rPr>
              <a:t>. Det blir laga bemanningsplan ut </a:t>
            </a:r>
            <a:r>
              <a:rPr lang="nb-NO" sz="2400" err="1">
                <a:latin typeface="Calibri"/>
                <a:ea typeface="Calibri"/>
                <a:cs typeface="Calibri"/>
              </a:rPr>
              <a:t>frå</a:t>
            </a:r>
            <a:r>
              <a:rPr lang="nb-NO" sz="2400" dirty="0">
                <a:latin typeface="Calibri"/>
                <a:ea typeface="Calibri"/>
                <a:cs typeface="Calibri"/>
              </a:rPr>
              <a:t> påmelding, og det vil derfor </a:t>
            </a:r>
            <a:r>
              <a:rPr lang="nb-NO" sz="2400" err="1">
                <a:latin typeface="Calibri"/>
                <a:ea typeface="Calibri"/>
                <a:cs typeface="Calibri"/>
              </a:rPr>
              <a:t>ikkje</a:t>
            </a:r>
            <a:r>
              <a:rPr lang="nb-NO" sz="2400" dirty="0">
                <a:latin typeface="Calibri"/>
                <a:ea typeface="Calibri"/>
                <a:cs typeface="Calibri"/>
              </a:rPr>
              <a:t> </a:t>
            </a:r>
            <a:r>
              <a:rPr lang="nb-NO" sz="2400" err="1">
                <a:latin typeface="Calibri"/>
                <a:ea typeface="Calibri"/>
                <a:cs typeface="Calibri"/>
              </a:rPr>
              <a:t>vera</a:t>
            </a:r>
            <a:r>
              <a:rPr lang="nb-NO" sz="2400" dirty="0">
                <a:latin typeface="Calibri"/>
                <a:ea typeface="Calibri"/>
                <a:cs typeface="Calibri"/>
              </a:rPr>
              <a:t> </a:t>
            </a:r>
            <a:r>
              <a:rPr lang="nb-NO" sz="2400" err="1">
                <a:latin typeface="Calibri"/>
                <a:ea typeface="Calibri"/>
                <a:cs typeface="Calibri"/>
              </a:rPr>
              <a:t>mogleg</a:t>
            </a:r>
            <a:r>
              <a:rPr lang="nb-NO" sz="2400" dirty="0">
                <a:latin typeface="Calibri"/>
                <a:ea typeface="Calibri"/>
                <a:cs typeface="Calibri"/>
              </a:rPr>
              <a:t> å </a:t>
            </a:r>
            <a:r>
              <a:rPr lang="nb-NO" sz="2400" err="1">
                <a:latin typeface="Calibri"/>
                <a:ea typeface="Calibri"/>
                <a:cs typeface="Calibri"/>
              </a:rPr>
              <a:t>melda</a:t>
            </a:r>
            <a:r>
              <a:rPr lang="nb-NO" sz="2400" dirty="0">
                <a:latin typeface="Calibri"/>
                <a:ea typeface="Calibri"/>
                <a:cs typeface="Calibri"/>
              </a:rPr>
              <a:t> seg på i etterkant. </a:t>
            </a:r>
            <a:endParaRPr lang="nb-NO" sz="2400">
              <a:ea typeface="Calibri"/>
              <a:cs typeface="Calibri"/>
            </a:endParaRPr>
          </a:p>
          <a:p>
            <a:r>
              <a:rPr lang="nb-NO" sz="2400" dirty="0">
                <a:latin typeface="Calibri"/>
                <a:ea typeface="Calibri"/>
                <a:cs typeface="Calibri"/>
              </a:rPr>
              <a:t>• SFO kan </a:t>
            </a:r>
            <a:r>
              <a:rPr lang="nb-NO" sz="2400" err="1">
                <a:latin typeface="Calibri"/>
                <a:ea typeface="Calibri"/>
                <a:cs typeface="Calibri"/>
              </a:rPr>
              <a:t>ikkje</a:t>
            </a:r>
            <a:r>
              <a:rPr lang="nb-NO" sz="2400" dirty="0">
                <a:latin typeface="Calibri"/>
                <a:ea typeface="Calibri"/>
                <a:cs typeface="Calibri"/>
              </a:rPr>
              <a:t> </a:t>
            </a:r>
            <a:r>
              <a:rPr lang="nb-NO" sz="2400" err="1">
                <a:latin typeface="Calibri"/>
                <a:ea typeface="Calibri"/>
                <a:cs typeface="Calibri"/>
              </a:rPr>
              <a:t>organisera</a:t>
            </a:r>
            <a:r>
              <a:rPr lang="nb-NO" sz="2400" dirty="0">
                <a:latin typeface="Calibri"/>
                <a:ea typeface="Calibri"/>
                <a:cs typeface="Calibri"/>
              </a:rPr>
              <a:t> og følgje opp </a:t>
            </a:r>
            <a:r>
              <a:rPr lang="nb-NO" sz="2400" err="1">
                <a:latin typeface="Calibri"/>
                <a:ea typeface="Calibri"/>
                <a:cs typeface="Calibri"/>
              </a:rPr>
              <a:t>avtalar</a:t>
            </a:r>
            <a:r>
              <a:rPr lang="nb-NO" sz="2400" dirty="0">
                <a:latin typeface="Calibri"/>
                <a:ea typeface="Calibri"/>
                <a:cs typeface="Calibri"/>
              </a:rPr>
              <a:t> om kven som går heim med kven. Alle </a:t>
            </a:r>
            <a:r>
              <a:rPr lang="nb-NO" sz="2400" err="1">
                <a:latin typeface="Calibri"/>
                <a:ea typeface="Calibri"/>
                <a:cs typeface="Calibri"/>
              </a:rPr>
              <a:t>avtalar</a:t>
            </a:r>
            <a:r>
              <a:rPr lang="nb-NO" sz="2400" dirty="0">
                <a:latin typeface="Calibri"/>
                <a:ea typeface="Calibri"/>
                <a:cs typeface="Calibri"/>
              </a:rPr>
              <a:t> må </a:t>
            </a:r>
            <a:r>
              <a:rPr lang="nb-NO" sz="2400" err="1">
                <a:latin typeface="Calibri"/>
                <a:ea typeface="Calibri"/>
                <a:cs typeface="Calibri"/>
              </a:rPr>
              <a:t>gjerast</a:t>
            </a:r>
            <a:r>
              <a:rPr lang="nb-NO" sz="2400" dirty="0">
                <a:latin typeface="Calibri"/>
                <a:ea typeface="Calibri"/>
                <a:cs typeface="Calibri"/>
              </a:rPr>
              <a:t> heime av </a:t>
            </a:r>
            <a:r>
              <a:rPr lang="nb-NO" sz="2400" err="1">
                <a:latin typeface="Calibri"/>
                <a:ea typeface="Calibri"/>
                <a:cs typeface="Calibri"/>
              </a:rPr>
              <a:t>føresette</a:t>
            </a:r>
            <a:r>
              <a:rPr lang="nb-NO" sz="2400" dirty="0">
                <a:latin typeface="Calibri"/>
                <a:ea typeface="Calibri"/>
                <a:cs typeface="Calibri"/>
              </a:rPr>
              <a:t>. </a:t>
            </a:r>
            <a:endParaRPr lang="nb-NO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2400" dirty="0">
                <a:latin typeface="Calibri"/>
                <a:ea typeface="Calibri"/>
                <a:cs typeface="Calibri"/>
              </a:rPr>
              <a:t>• Tilsette på SFO må </a:t>
            </a:r>
            <a:r>
              <a:rPr lang="nb-NO" sz="2400" err="1">
                <a:latin typeface="Calibri"/>
                <a:ea typeface="Calibri"/>
                <a:cs typeface="Calibri"/>
              </a:rPr>
              <a:t>halda</a:t>
            </a:r>
            <a:r>
              <a:rPr lang="nb-NO" sz="2400" dirty="0">
                <a:latin typeface="Calibri"/>
                <a:ea typeface="Calibri"/>
                <a:cs typeface="Calibri"/>
              </a:rPr>
              <a:t> seg til </a:t>
            </a:r>
            <a:r>
              <a:rPr lang="nb-NO" sz="2400" err="1">
                <a:latin typeface="Calibri"/>
                <a:ea typeface="Calibri"/>
                <a:cs typeface="Calibri"/>
              </a:rPr>
              <a:t>avtalar</a:t>
            </a:r>
            <a:r>
              <a:rPr lang="nb-NO" sz="2400" dirty="0">
                <a:latin typeface="Calibri"/>
                <a:ea typeface="Calibri"/>
                <a:cs typeface="Calibri"/>
              </a:rPr>
              <a:t> som ligg i Visma og </a:t>
            </a:r>
            <a:r>
              <a:rPr lang="nb-NO" sz="2400" err="1">
                <a:latin typeface="Calibri"/>
                <a:ea typeface="Calibri"/>
                <a:cs typeface="Calibri"/>
              </a:rPr>
              <a:t>ikkje</a:t>
            </a:r>
            <a:r>
              <a:rPr lang="nb-NO" sz="2400" dirty="0">
                <a:latin typeface="Calibri"/>
                <a:ea typeface="Calibri"/>
                <a:cs typeface="Calibri"/>
              </a:rPr>
              <a:t> til det barnet seier. Dersom </a:t>
            </a:r>
            <a:r>
              <a:rPr lang="nb-NO" sz="2400" err="1">
                <a:latin typeface="Calibri"/>
                <a:ea typeface="Calibri"/>
                <a:cs typeface="Calibri"/>
              </a:rPr>
              <a:t>føresette</a:t>
            </a:r>
            <a:r>
              <a:rPr lang="nb-NO" sz="2400" dirty="0">
                <a:latin typeface="Calibri"/>
                <a:ea typeface="Calibri"/>
                <a:cs typeface="Calibri"/>
              </a:rPr>
              <a:t> har </a:t>
            </a:r>
            <a:r>
              <a:rPr lang="nb-NO" sz="2400" err="1">
                <a:latin typeface="Calibri"/>
                <a:ea typeface="Calibri"/>
                <a:cs typeface="Calibri"/>
              </a:rPr>
              <a:t>gløymt</a:t>
            </a:r>
            <a:r>
              <a:rPr lang="nb-NO" sz="2400" dirty="0">
                <a:latin typeface="Calibri"/>
                <a:ea typeface="Calibri"/>
                <a:cs typeface="Calibri"/>
              </a:rPr>
              <a:t> å legga inn </a:t>
            </a:r>
            <a:r>
              <a:rPr lang="nb-NO" sz="2400" err="1">
                <a:latin typeface="Calibri"/>
                <a:ea typeface="Calibri"/>
                <a:cs typeface="Calibri"/>
              </a:rPr>
              <a:t>endringar</a:t>
            </a:r>
            <a:r>
              <a:rPr lang="nb-NO" sz="2400" dirty="0">
                <a:latin typeface="Calibri"/>
                <a:ea typeface="Calibri"/>
                <a:cs typeface="Calibri"/>
              </a:rPr>
              <a:t>, må de ringa SFO for å </a:t>
            </a:r>
            <a:r>
              <a:rPr lang="nb-NO" sz="2400" err="1">
                <a:latin typeface="Calibri"/>
                <a:ea typeface="Calibri"/>
                <a:cs typeface="Calibri"/>
              </a:rPr>
              <a:t>gje</a:t>
            </a:r>
            <a:r>
              <a:rPr lang="nb-NO" sz="2400" dirty="0">
                <a:latin typeface="Calibri"/>
                <a:ea typeface="Calibri"/>
                <a:cs typeface="Calibri"/>
              </a:rPr>
              <a:t> beskjed. </a:t>
            </a:r>
            <a:endParaRPr lang="nb-NO" sz="2400">
              <a:ea typeface="Calibri"/>
              <a:cs typeface="Calibri"/>
            </a:endParaRPr>
          </a:p>
          <a:p>
            <a:r>
              <a:rPr lang="nb-NO" sz="2400" dirty="0">
                <a:latin typeface="Calibri"/>
                <a:ea typeface="Calibri"/>
                <a:cs typeface="Calibri"/>
              </a:rPr>
              <a:t>• Alle beskjeder på Visma må </a:t>
            </a:r>
            <a:r>
              <a:rPr lang="nb-NO" sz="2400" err="1">
                <a:latin typeface="Calibri"/>
                <a:ea typeface="Calibri"/>
                <a:cs typeface="Calibri"/>
              </a:rPr>
              <a:t>leggast</a:t>
            </a:r>
            <a:r>
              <a:rPr lang="nb-NO" sz="2400" dirty="0">
                <a:latin typeface="Calibri"/>
                <a:ea typeface="Calibri"/>
                <a:cs typeface="Calibri"/>
              </a:rPr>
              <a:t> inn før kl.10 same dag. Vi kan </a:t>
            </a:r>
            <a:r>
              <a:rPr lang="nb-NO" sz="2400" err="1">
                <a:latin typeface="Calibri"/>
                <a:ea typeface="Calibri"/>
                <a:cs typeface="Calibri"/>
              </a:rPr>
              <a:t>ikkje</a:t>
            </a:r>
            <a:r>
              <a:rPr lang="nb-NO" sz="2400" dirty="0">
                <a:latin typeface="Calibri"/>
                <a:ea typeface="Calibri"/>
                <a:cs typeface="Calibri"/>
              </a:rPr>
              <a:t> garantere at </a:t>
            </a:r>
            <a:r>
              <a:rPr lang="nb-NO" sz="2400" err="1">
                <a:latin typeface="Calibri"/>
                <a:ea typeface="Calibri"/>
                <a:cs typeface="Calibri"/>
              </a:rPr>
              <a:t>beskjedar</a:t>
            </a:r>
            <a:r>
              <a:rPr lang="nb-NO" sz="2400" dirty="0">
                <a:latin typeface="Calibri"/>
                <a:ea typeface="Calibri"/>
                <a:cs typeface="Calibri"/>
              </a:rPr>
              <a:t> som kjem </a:t>
            </a:r>
            <a:r>
              <a:rPr lang="nb-NO" sz="2400" err="1">
                <a:latin typeface="Calibri"/>
                <a:ea typeface="Calibri"/>
                <a:cs typeface="Calibri"/>
              </a:rPr>
              <a:t>seinare</a:t>
            </a:r>
            <a:r>
              <a:rPr lang="nb-NO" sz="2400" dirty="0">
                <a:latin typeface="Calibri"/>
                <a:ea typeface="Calibri"/>
                <a:cs typeface="Calibri"/>
              </a:rPr>
              <a:t> blir lest i tide. </a:t>
            </a:r>
            <a:endParaRPr lang="nb-NO" sz="2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0758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1B3AC6-2BE1-C5B2-FA6F-112C3FBD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a typeface="Calibri Light"/>
                <a:cs typeface="Calibri Light"/>
              </a:rPr>
              <a:t>Kommunale</a:t>
            </a:r>
            <a:r>
              <a:rPr lang="en-US" dirty="0">
                <a:ea typeface="Calibri Light"/>
                <a:cs typeface="Calibri Light"/>
              </a:rPr>
              <a:t> </a:t>
            </a:r>
            <a:r>
              <a:rPr lang="en-US" dirty="0" err="1">
                <a:ea typeface="Calibri Light"/>
                <a:cs typeface="Calibri Light"/>
              </a:rPr>
              <a:t>retningslinjer</a:t>
            </a:r>
            <a:endParaRPr lang="nb-NO" dirty="0" err="1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F41B26E-3789-189C-568A-8130FB03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9222" y="2476426"/>
            <a:ext cx="7301609" cy="27295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b-NO" sz="2400" dirty="0">
                <a:latin typeface="Calibri"/>
                <a:ea typeface="Calibri"/>
                <a:cs typeface="Calibri"/>
              </a:rPr>
              <a:t>• Det er </a:t>
            </a:r>
            <a:r>
              <a:rPr lang="nb-NO" sz="2400" err="1">
                <a:latin typeface="Calibri"/>
                <a:ea typeface="Calibri"/>
                <a:cs typeface="Calibri"/>
              </a:rPr>
              <a:t>føresette</a:t>
            </a:r>
            <a:r>
              <a:rPr lang="nb-NO" sz="2400" dirty="0">
                <a:latin typeface="Calibri"/>
                <a:ea typeface="Calibri"/>
                <a:cs typeface="Calibri"/>
              </a:rPr>
              <a:t> sitt ansvar å følgje opp klede og utstyr barnet har på SFO. SFO kan </a:t>
            </a:r>
            <a:r>
              <a:rPr lang="nb-NO" sz="2400" err="1">
                <a:latin typeface="Calibri"/>
                <a:ea typeface="Calibri"/>
                <a:cs typeface="Calibri"/>
              </a:rPr>
              <a:t>ikkje</a:t>
            </a:r>
            <a:r>
              <a:rPr lang="nb-NO" sz="2400" dirty="0">
                <a:latin typeface="Calibri"/>
                <a:ea typeface="Calibri"/>
                <a:cs typeface="Calibri"/>
              </a:rPr>
              <a:t> følgje opp </a:t>
            </a:r>
            <a:r>
              <a:rPr lang="nb-NO" sz="2400" err="1">
                <a:latin typeface="Calibri"/>
                <a:ea typeface="Calibri"/>
                <a:cs typeface="Calibri"/>
              </a:rPr>
              <a:t>beskjedar</a:t>
            </a:r>
            <a:r>
              <a:rPr lang="nb-NO" sz="2400" dirty="0">
                <a:latin typeface="Calibri"/>
                <a:ea typeface="Calibri"/>
                <a:cs typeface="Calibri"/>
              </a:rPr>
              <a:t> om å sende heim ulike klede. </a:t>
            </a:r>
            <a:r>
              <a:rPr lang="nb-NO" sz="2400" err="1">
                <a:latin typeface="Calibri"/>
                <a:ea typeface="Calibri"/>
                <a:cs typeface="Calibri"/>
              </a:rPr>
              <a:t>Føresette</a:t>
            </a:r>
            <a:r>
              <a:rPr lang="nb-NO" sz="2400" dirty="0">
                <a:latin typeface="Calibri"/>
                <a:ea typeface="Calibri"/>
                <a:cs typeface="Calibri"/>
              </a:rPr>
              <a:t> må </a:t>
            </a:r>
            <a:r>
              <a:rPr lang="nb-NO" sz="2400" err="1">
                <a:latin typeface="Calibri"/>
                <a:ea typeface="Calibri"/>
                <a:cs typeface="Calibri"/>
              </a:rPr>
              <a:t>sjølv</a:t>
            </a:r>
            <a:r>
              <a:rPr lang="nb-NO" sz="2400" dirty="0">
                <a:latin typeface="Calibri"/>
                <a:ea typeface="Calibri"/>
                <a:cs typeface="Calibri"/>
              </a:rPr>
              <a:t> komme på </a:t>
            </a:r>
            <a:r>
              <a:rPr lang="nb-NO" sz="2400" err="1">
                <a:latin typeface="Calibri"/>
                <a:ea typeface="Calibri"/>
                <a:cs typeface="Calibri"/>
              </a:rPr>
              <a:t>skulen</a:t>
            </a:r>
            <a:r>
              <a:rPr lang="nb-NO" sz="2400" dirty="0">
                <a:latin typeface="Calibri"/>
                <a:ea typeface="Calibri"/>
                <a:cs typeface="Calibri"/>
              </a:rPr>
              <a:t> for å </a:t>
            </a:r>
            <a:r>
              <a:rPr lang="nb-NO" sz="2400" err="1">
                <a:latin typeface="Calibri"/>
                <a:ea typeface="Calibri"/>
                <a:cs typeface="Calibri"/>
              </a:rPr>
              <a:t>gjere</a:t>
            </a:r>
            <a:r>
              <a:rPr lang="nb-NO" sz="2400" dirty="0">
                <a:latin typeface="Calibri"/>
                <a:ea typeface="Calibri"/>
                <a:cs typeface="Calibri"/>
              </a:rPr>
              <a:t> dette. </a:t>
            </a:r>
          </a:p>
          <a:p>
            <a:r>
              <a:rPr lang="nb-NO" sz="2400" dirty="0">
                <a:latin typeface="Calibri"/>
                <a:ea typeface="Calibri"/>
                <a:cs typeface="Calibri"/>
              </a:rPr>
              <a:t>• Dersom barna </a:t>
            </a:r>
            <a:r>
              <a:rPr lang="nb-NO" sz="2400" err="1">
                <a:latin typeface="Calibri"/>
                <a:ea typeface="Calibri"/>
                <a:cs typeface="Calibri"/>
              </a:rPr>
              <a:t>ikkje</a:t>
            </a:r>
            <a:r>
              <a:rPr lang="nb-NO" sz="2400" dirty="0">
                <a:latin typeface="Calibri"/>
                <a:ea typeface="Calibri"/>
                <a:cs typeface="Calibri"/>
              </a:rPr>
              <a:t> er henta </a:t>
            </a:r>
            <a:r>
              <a:rPr lang="nb-NO" sz="2400" err="1">
                <a:latin typeface="Calibri"/>
                <a:ea typeface="Calibri"/>
                <a:cs typeface="Calibri"/>
              </a:rPr>
              <a:t>innan</a:t>
            </a:r>
            <a:r>
              <a:rPr lang="nb-NO" sz="2400" dirty="0">
                <a:latin typeface="Calibri"/>
                <a:ea typeface="Calibri"/>
                <a:cs typeface="Calibri"/>
              </a:rPr>
              <a:t> stengetid, fakturerer SFO kr.200,- pr påbegynt halvtime</a:t>
            </a:r>
          </a:p>
        </p:txBody>
      </p:sp>
    </p:spTree>
    <p:extLst>
      <p:ext uri="{BB962C8B-B14F-4D97-AF65-F5344CB8AC3E}">
        <p14:creationId xmlns:p14="http://schemas.microsoft.com/office/powerpoint/2010/main" val="2382678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41FF46-18BC-E259-CBEC-B8839649B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a typeface="Calibri Light"/>
                <a:cs typeface="Calibri Light"/>
              </a:rPr>
              <a:t>Lokale tilpasninger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914B6BF-57B7-F36D-0AC3-2A4AFF014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Calibri"/>
              <a:buChar char="-"/>
            </a:pPr>
            <a:r>
              <a:rPr lang="nb-NO" dirty="0">
                <a:latin typeface="Calibri"/>
                <a:ea typeface="Calibri"/>
                <a:cs typeface="Calibri"/>
              </a:rPr>
              <a:t>Frokost spises mellom 07.00-07.30</a:t>
            </a:r>
            <a:endParaRPr lang="nb-NO" dirty="0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nb-NO" dirty="0">
                <a:latin typeface="Calibri"/>
                <a:ea typeface="Calibri"/>
                <a:cs typeface="Calibri"/>
              </a:rPr>
              <a:t>Droppsonen er </a:t>
            </a:r>
            <a:r>
              <a:rPr lang="nb-NO" dirty="0" err="1">
                <a:latin typeface="Calibri"/>
                <a:ea typeface="Calibri"/>
                <a:cs typeface="Calibri"/>
              </a:rPr>
              <a:t>ikkje</a:t>
            </a:r>
            <a:r>
              <a:rPr lang="nb-NO" dirty="0">
                <a:latin typeface="Calibri"/>
                <a:ea typeface="Calibri"/>
                <a:cs typeface="Calibri"/>
              </a:rPr>
              <a:t> til parkering</a:t>
            </a:r>
          </a:p>
          <a:p>
            <a:pPr marL="285750" indent="-285750">
              <a:buFont typeface="Calibri"/>
              <a:buChar char="-"/>
            </a:pPr>
            <a:r>
              <a:rPr lang="nb-NO" dirty="0">
                <a:latin typeface="Calibri"/>
                <a:ea typeface="Calibri"/>
                <a:cs typeface="Calibri"/>
              </a:rPr>
              <a:t>Dei </a:t>
            </a:r>
            <a:r>
              <a:rPr lang="nb-NO" dirty="0" err="1">
                <a:latin typeface="Calibri"/>
                <a:ea typeface="Calibri"/>
                <a:cs typeface="Calibri"/>
              </a:rPr>
              <a:t>dagane</a:t>
            </a:r>
            <a:r>
              <a:rPr lang="nb-NO" dirty="0">
                <a:latin typeface="Calibri"/>
                <a:ea typeface="Calibri"/>
                <a:cs typeface="Calibri"/>
              </a:rPr>
              <a:t> det er folksomt av </a:t>
            </a:r>
            <a:r>
              <a:rPr lang="nb-NO" dirty="0" err="1">
                <a:latin typeface="Calibri"/>
                <a:ea typeface="Calibri"/>
                <a:cs typeface="Calibri"/>
              </a:rPr>
              <a:t>elevar</a:t>
            </a:r>
            <a:r>
              <a:rPr lang="nb-NO" dirty="0">
                <a:latin typeface="Calibri"/>
                <a:ea typeface="Calibri"/>
                <a:cs typeface="Calibri"/>
              </a:rPr>
              <a:t> og lite </a:t>
            </a:r>
            <a:r>
              <a:rPr lang="nb-NO" dirty="0" err="1">
                <a:latin typeface="Calibri"/>
                <a:ea typeface="Calibri"/>
                <a:cs typeface="Calibri"/>
              </a:rPr>
              <a:t>vaksne</a:t>
            </a:r>
            <a:r>
              <a:rPr lang="nb-NO" dirty="0">
                <a:latin typeface="Calibri"/>
                <a:ea typeface="Calibri"/>
                <a:cs typeface="Calibri"/>
              </a:rPr>
              <a:t> så kan det være at </a:t>
            </a:r>
            <a:r>
              <a:rPr lang="nb-NO" dirty="0" err="1">
                <a:latin typeface="Calibri"/>
                <a:ea typeface="Calibri"/>
                <a:cs typeface="Calibri"/>
              </a:rPr>
              <a:t>ein</a:t>
            </a:r>
            <a:r>
              <a:rPr lang="nb-NO" dirty="0">
                <a:latin typeface="Calibri"/>
                <a:ea typeface="Calibri"/>
                <a:cs typeface="Calibri"/>
              </a:rPr>
              <a:t> tyr til litt skjermbruk for å </a:t>
            </a:r>
            <a:r>
              <a:rPr lang="nb-NO" dirty="0" err="1">
                <a:latin typeface="Calibri"/>
                <a:ea typeface="Calibri"/>
                <a:cs typeface="Calibri"/>
              </a:rPr>
              <a:t>oppretthalde</a:t>
            </a:r>
            <a:r>
              <a:rPr lang="nb-NO" dirty="0">
                <a:latin typeface="Calibri"/>
                <a:ea typeface="Calibri"/>
                <a:cs typeface="Calibri"/>
              </a:rPr>
              <a:t> tryggleiken og kontrollen ved overgangene. </a:t>
            </a:r>
            <a:endParaRPr lang="nb-NO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215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56710796-A5EE-2B48-A5CC-6EF2D1A61301}" vid="{66F03982-D0D0-A14D-B4EE-13ADBD6B6A2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2f90d9e-d939-400f-a949-eeaaa6a6f621">CHSJYJMJQT7U-1247387772-3</_dlc_DocId>
    <_dlc_DocIdUrl xmlns="92f90d9e-d939-400f-a949-eeaaa6a6f621">
      <Url>https://kleppskolene.sharepoint.com/sites/OfficeTemplates/_layouts/15/DocIdRedir.aspx?ID=CHSJYJMJQT7U-1247387772-3</Url>
      <Description>CHSJYJMJQT7U-1247387772-3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406F0BEE47212479DEFCE0EA346B316" ma:contentTypeVersion="7" ma:contentTypeDescription="Opprett et nytt dokument." ma:contentTypeScope="" ma:versionID="c5b8472337a0739514d178af0a58d882">
  <xsd:schema xmlns:xsd="http://www.w3.org/2001/XMLSchema" xmlns:xs="http://www.w3.org/2001/XMLSchema" xmlns:p="http://schemas.microsoft.com/office/2006/metadata/properties" xmlns:ns2="92f90d9e-d939-400f-a949-eeaaa6a6f621" xmlns:ns3="7ba68d3b-182c-4039-9a65-c0757b2815df" targetNamespace="http://schemas.microsoft.com/office/2006/metadata/properties" ma:root="true" ma:fieldsID="e9831ae4b27cb087a7baa0a71df6c90d" ns2:_="" ns3:_="">
    <xsd:import namespace="92f90d9e-d939-400f-a949-eeaaa6a6f621"/>
    <xsd:import namespace="7ba68d3b-182c-4039-9a65-c0757b2815d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f90d9e-d939-400f-a949-eeaaa6a6f62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dexed="true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a68d3b-182c-4039-9a65-c0757b2815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2D55FE-F87F-42CE-ABFC-4B28EEBA3896}">
  <ds:schemaRefs>
    <ds:schemaRef ds:uri="http://schemas.microsoft.com/office/2006/metadata/properties"/>
    <ds:schemaRef ds:uri="http://schemas.microsoft.com/office/infopath/2007/PartnerControls"/>
    <ds:schemaRef ds:uri="92f90d9e-d939-400f-a949-eeaaa6a6f621"/>
  </ds:schemaRefs>
</ds:datastoreItem>
</file>

<file path=customXml/itemProps2.xml><?xml version="1.0" encoding="utf-8"?>
<ds:datastoreItem xmlns:ds="http://schemas.openxmlformats.org/officeDocument/2006/customXml" ds:itemID="{BA81A46A-0643-4A4C-9D07-6197F524CD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f90d9e-d939-400f-a949-eeaaa6a6f621"/>
    <ds:schemaRef ds:uri="7ba68d3b-182c-4039-9a65-c0757b2815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72F30F-3C7B-41EB-8B24-3CB53A6164B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D8F81BA-FF04-41E2-9E29-0B3C8BEEB7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3" baseType="lpstr">
      <vt:lpstr>Office-tema</vt:lpstr>
      <vt:lpstr>Velkommen til foreldremøte SFO 05.09.2024</vt:lpstr>
      <vt:lpstr>Ansatte i SFO</vt:lpstr>
      <vt:lpstr>Kleppelunden sfo</vt:lpstr>
      <vt:lpstr>Rammeplan for SFO</vt:lpstr>
      <vt:lpstr>Kvalitetsplan</vt:lpstr>
      <vt:lpstr>Kommunale retningslinjer</vt:lpstr>
      <vt:lpstr>Kommunale retningslinjer</vt:lpstr>
      <vt:lpstr>Kommunale retningslinjer</vt:lpstr>
      <vt:lpstr>Lokale tilpasninger</vt:lpstr>
      <vt:lpstr>Trygt og inkluderande skulemiljø</vt:lpstr>
      <vt:lpstr>September</vt:lpstr>
      <vt:lpstr>Me skal bli beste sfo i Klepp innan 2028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/>
  <cp:lastModifiedBy/>
  <cp:revision>409</cp:revision>
  <dcterms:created xsi:type="dcterms:W3CDTF">2024-09-05T05:37:52Z</dcterms:created>
  <dcterms:modified xsi:type="dcterms:W3CDTF">2024-09-09T06:01:28Z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0x010100C406F0BEE47212479DEFCE0EA346B316</vt:lpwstr>
  </property>
  <property fmtid="{D5CDD505-2E9C-101B-9397-08002B2CF9AE}" pid="3" name="_dlc_DocIdItemGuid">
    <vt:lpwstr>5a622d75-8a43-4c34-a790-fd10e3375b8f</vt:lpwstr>
  </property>
</Properties>
</file>